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83" r:id="rId3"/>
    <p:sldId id="282" r:id="rId4"/>
    <p:sldId id="287" r:id="rId5"/>
    <p:sldId id="286" r:id="rId6"/>
    <p:sldId id="279" r:id="rId7"/>
    <p:sldId id="277" r:id="rId8"/>
    <p:sldId id="274" r:id="rId9"/>
    <p:sldId id="269" r:id="rId10"/>
    <p:sldId id="272" r:id="rId11"/>
    <p:sldId id="275" r:id="rId12"/>
    <p:sldId id="263" r:id="rId13"/>
    <p:sldId id="273" r:id="rId14"/>
    <p:sldId id="281" r:id="rId15"/>
    <p:sldId id="278" r:id="rId16"/>
    <p:sldId id="280" r:id="rId17"/>
    <p:sldId id="266" r:id="rId18"/>
    <p:sldId id="270" r:id="rId19"/>
    <p:sldId id="271" r:id="rId20"/>
    <p:sldId id="284" r:id="rId21"/>
    <p:sldId id="260" r:id="rId22"/>
    <p:sldId id="256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/>
    <p:restoredTop sz="94682"/>
  </p:normalViewPr>
  <p:slideViewPr>
    <p:cSldViewPr snapToGrid="0" snapToObjects="1">
      <p:cViewPr varScale="1">
        <p:scale>
          <a:sx n="96" d="100"/>
          <a:sy n="96" d="100"/>
        </p:scale>
        <p:origin x="17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6F38B-DC45-3E4D-AA89-FA22E8B95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FDC37EF-FE4A-B649-8817-855E8354C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D57AD5-2455-DF4F-A17E-CD995C9E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408314-B5AB-9A4C-A66C-9824EA55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5F93FC-29FE-1241-8E4C-FD27B852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09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D94168-575A-664E-A887-DEB5A531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F6CC34-A4B8-974C-B5AA-7E18360F3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91BEE1-9122-A346-9322-41BFF39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C35C29-6189-1448-B85A-56C70BE0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53BDD7-EB09-F044-94DE-03AD6D77E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7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C9473A-CC20-6342-9212-3B7451DC7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C89D57E-573B-DD45-8A97-F38EFC6ED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2EDF24-3A59-EE42-BA32-5057F652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1E9F32-639F-3F4A-970A-E2230D1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ED4F15-8742-3A40-BFFB-622C5C12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72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C7C7D-D88C-F641-9639-A7020820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1D4376-8514-1E45-99E2-27D67D6FC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F12438-AEFE-7F4B-8461-FB8E1CFF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BCD719-F175-7D4E-AE09-142A958E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4700C4-CC6F-2F40-B982-3B8F2AEC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93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D381EC-D2A3-DF49-8465-20A5F403D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455BD1-B250-1643-8ADD-0F909F75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3DD59-C9D9-CB4F-9761-339057B1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7FAF53-1979-854C-8202-7096A7C6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D5EA3C-0343-C947-B0A5-C157A70F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33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AE5F54-770D-D749-9A8B-F5A2BAA1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A7E9D4-477E-B345-A25F-9F811FA88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189B31-958E-B248-9579-F7928B207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1BFD2A-81D1-5943-BE9B-98EF18CD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EE7D3A-FFA5-4D44-B9A8-A93C9CF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BF95EA-BCBA-3B48-A9D4-91A8559A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41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D0514-8F5C-4241-9704-8993CC3F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7173D6-290B-3942-8304-002AAEBD8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78628C-1B6D-5842-9710-AA5EDB3E1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35EDF8-0CA6-164B-B311-56C8ECA12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F29D9C-4704-C147-B128-1340C9259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60A8439-6927-4347-847A-8A23C15DE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AA1227-FD80-594A-9F1C-45895E87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2C8E47E-B473-9842-8832-D66F74D0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27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CDC04-8C11-4442-B4A2-A91A8547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8575A4-1E0B-B143-B119-51253E83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D6AEBE-1690-6F40-B528-B07A5665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E8B875-8B6D-8B42-B413-1045712C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80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03A7C7-613E-0D43-A7B2-6443627E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6BC6B41-4E85-AF4E-A3D2-8257AAC2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3F034D-F006-4347-8362-73B1E92E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46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D94160-93C2-DF48-9FCA-3D61A769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F3B316-6BE6-124D-9A3A-835C7DB66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876D2B-6380-704D-B707-AA9D311DF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E1C150-7D3E-864F-9BFB-63248096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442F9F-066E-A849-B170-8D64BAD5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B1C77D-958C-764E-97C2-2AEB4EEE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73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6BB56-973C-8B4C-9162-88C582FE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DDA3053-79DE-BA43-B630-10433EE38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CBA90D-50D5-5C4B-AA58-EBBF7A376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AAC4BB-D9E1-4A4A-9427-540D9E5D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435A00-4601-F647-B8EC-86F09030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FF180D-DED7-CA4C-ABC9-930400DA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33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079DFB-4597-5749-A295-35FE9414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F54B97-9097-7447-BF3E-0366E062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57B018-E2E9-9843-A408-13702592A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2C28C-C2BB-C747-A2A4-59618815950F}" type="datetimeFigureOut">
              <a:rPr lang="it-IT" smtClean="0"/>
              <a:t>26/05/2026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1E4A6C-0297-DB4F-9F82-56FF81D5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CF9A5C-9F20-0A42-AD96-B17649A15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7BF3-EE93-3649-9905-8EB352142A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39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?sort=date&amp;term=Fern%C3%A1ndez-Alonso+M&amp;cauthor_id=3970927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814C5DE-A488-0940-8659-C75DE2F26E08}"/>
              </a:ext>
            </a:extLst>
          </p:cNvPr>
          <p:cNvSpPr/>
          <p:nvPr/>
        </p:nvSpPr>
        <p:spPr>
          <a:xfrm>
            <a:off x="7076662" y="2480965"/>
            <a:ext cx="486354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Pre</a:t>
            </a:r>
            <a:r>
              <a:rPr lang="it-IT" sz="2800" b="1" dirty="0"/>
              <a:t>-abilitazione motoria: razionale fisiopatologico e impatto clinico </a:t>
            </a:r>
          </a:p>
          <a:p>
            <a:endParaRPr lang="it-IT" sz="2400" dirty="0"/>
          </a:p>
          <a:p>
            <a:r>
              <a:rPr lang="it-IT" sz="2000" b="1" dirty="0"/>
              <a:t>Prof. Monica Nannipieri</a:t>
            </a:r>
          </a:p>
          <a:p>
            <a:r>
              <a:rPr lang="it-IT" sz="2000" b="1" dirty="0"/>
              <a:t>Dir. Medicina dello Sport</a:t>
            </a:r>
          </a:p>
          <a:p>
            <a:r>
              <a:rPr lang="it-IT" sz="2000" b="1" dirty="0"/>
              <a:t>Dip. Medicina Clinica e Sperimentale</a:t>
            </a:r>
          </a:p>
          <a:p>
            <a:r>
              <a:rPr lang="it-IT" sz="2000" b="1" dirty="0"/>
              <a:t>AOUP</a:t>
            </a:r>
          </a:p>
          <a:p>
            <a:r>
              <a:rPr lang="it-IT" sz="2000" b="1" dirty="0"/>
              <a:t>Università di Pisa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CDBF870-CCD1-6544-ABCA-A78DDCADBF3E}"/>
              </a:ext>
            </a:extLst>
          </p:cNvPr>
          <p:cNvGrpSpPr/>
          <p:nvPr/>
        </p:nvGrpSpPr>
        <p:grpSpPr>
          <a:xfrm>
            <a:off x="278297" y="291548"/>
            <a:ext cx="6639339" cy="6255027"/>
            <a:chOff x="145774" y="172278"/>
            <a:chExt cx="6918641" cy="650681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7D80E67-1771-1641-90F0-DD5C28BB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74" y="172278"/>
              <a:ext cx="6918641" cy="6506817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A009CBC-BADF-E94B-955E-42A6E26C7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7814" y="6242878"/>
              <a:ext cx="4014560" cy="436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969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ECA22FDA-4284-9244-99D8-F0F036A96926}"/>
              </a:ext>
            </a:extLst>
          </p:cNvPr>
          <p:cNvGrpSpPr/>
          <p:nvPr/>
        </p:nvGrpSpPr>
        <p:grpSpPr>
          <a:xfrm>
            <a:off x="254827" y="347366"/>
            <a:ext cx="6278494" cy="2184400"/>
            <a:chOff x="625889" y="189948"/>
            <a:chExt cx="6540500" cy="218440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C57B17B-5A4F-444D-AF53-65658B319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889" y="189948"/>
              <a:ext cx="6540500" cy="21844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86320A9-5240-A643-B508-CCB7D2477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2370" y="543338"/>
              <a:ext cx="2083019" cy="213643"/>
            </a:xfrm>
            <a:prstGeom prst="rect">
              <a:avLst/>
            </a:prstGeom>
          </p:spPr>
        </p:pic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DDDDB410-116C-D246-8013-B6277216F085}"/>
              </a:ext>
            </a:extLst>
          </p:cNvPr>
          <p:cNvSpPr/>
          <p:nvPr/>
        </p:nvSpPr>
        <p:spPr>
          <a:xfrm>
            <a:off x="254827" y="2899010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600" b="1" dirty="0" err="1">
                <a:solidFill>
                  <a:srgbClr val="C00000"/>
                </a:solidFill>
              </a:rPr>
              <a:t>Conclusion</a:t>
            </a:r>
            <a:endParaRPr lang="it-IT" sz="2600" b="1" dirty="0">
              <a:solidFill>
                <a:srgbClr val="C00000"/>
              </a:solidFill>
            </a:endParaRPr>
          </a:p>
          <a:p>
            <a:r>
              <a:rPr lang="it-IT" dirty="0" err="1"/>
              <a:t>Preoperative</a:t>
            </a:r>
            <a:r>
              <a:rPr lang="it-IT" dirty="0"/>
              <a:t> EX + SC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elicit</a:t>
            </a:r>
            <a:r>
              <a:rPr lang="it-IT" dirty="0"/>
              <a:t>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improvements</a:t>
            </a:r>
            <a:r>
              <a:rPr lang="it-IT" dirty="0"/>
              <a:t> in </a:t>
            </a:r>
            <a:r>
              <a:rPr lang="it-IT" dirty="0" err="1"/>
              <a:t>cardiometabolic</a:t>
            </a:r>
            <a:r>
              <a:rPr lang="it-IT" dirty="0"/>
              <a:t> </a:t>
            </a:r>
            <a:r>
              <a:rPr lang="it-IT" dirty="0" err="1"/>
              <a:t>health</a:t>
            </a:r>
            <a:r>
              <a:rPr lang="it-IT" dirty="0"/>
              <a:t> and </a:t>
            </a:r>
            <a:r>
              <a:rPr lang="it-IT" dirty="0" err="1"/>
              <a:t>QoL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SC alone in the 30-day </a:t>
            </a:r>
            <a:r>
              <a:rPr lang="it-IT" dirty="0" err="1"/>
              <a:t>postoperative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, </a:t>
            </a:r>
            <a:r>
              <a:rPr lang="it-IT" dirty="0" err="1"/>
              <a:t>despite</a:t>
            </a:r>
            <a:r>
              <a:rPr lang="it-IT" dirty="0"/>
              <a:t> some </a:t>
            </a:r>
            <a:r>
              <a:rPr lang="it-IT" dirty="0" err="1"/>
              <a:t>sustained</a:t>
            </a:r>
            <a:r>
              <a:rPr lang="it-IT" dirty="0"/>
              <a:t> benefit in </a:t>
            </a:r>
            <a:r>
              <a:rPr lang="it-IT" dirty="0" err="1"/>
              <a:t>blood</a:t>
            </a:r>
            <a:r>
              <a:rPr lang="it-IT" dirty="0"/>
              <a:t> pressure, </a:t>
            </a:r>
            <a:r>
              <a:rPr lang="it-IT" dirty="0" err="1"/>
              <a:t>resting</a:t>
            </a:r>
            <a:r>
              <a:rPr lang="it-IT" dirty="0"/>
              <a:t> </a:t>
            </a:r>
            <a:r>
              <a:rPr lang="it-IT" dirty="0" err="1"/>
              <a:t>heart</a:t>
            </a:r>
            <a:r>
              <a:rPr lang="it-IT" dirty="0"/>
              <a:t> rate, HMW </a:t>
            </a:r>
            <a:r>
              <a:rPr lang="it-IT" dirty="0" err="1"/>
              <a:t>adiponectin</a:t>
            </a:r>
            <a:r>
              <a:rPr lang="it-IT" dirty="0"/>
              <a:t> to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adiponectin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leptin</a:t>
            </a:r>
            <a:r>
              <a:rPr lang="it-IT" dirty="0"/>
              <a:t> ratio.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4843F7A-BFFA-7146-98FC-59958465A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446" y="541130"/>
            <a:ext cx="4711700" cy="1435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671C45-D34A-8144-AB2D-08ED90F78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020" y="347366"/>
            <a:ext cx="3492500" cy="1524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F1CC708-120E-AB4E-955C-87D4B717DCFB}"/>
              </a:ext>
            </a:extLst>
          </p:cNvPr>
          <p:cNvSpPr/>
          <p:nvPr/>
        </p:nvSpPr>
        <p:spPr>
          <a:xfrm>
            <a:off x="7066446" y="2415186"/>
            <a:ext cx="506536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latin typeface="Helvetica" pitchFamily="2" charset="0"/>
              </a:rPr>
              <a:t>Conclusion</a:t>
            </a:r>
            <a:r>
              <a:rPr lang="it-IT" sz="2400" b="1" dirty="0">
                <a:latin typeface="Helvetica" pitchFamily="2" charset="0"/>
              </a:rPr>
              <a:t> </a:t>
            </a:r>
            <a:endParaRPr lang="it-IT" dirty="0"/>
          </a:p>
          <a:p>
            <a:r>
              <a:rPr lang="it-IT" dirty="0" err="1"/>
              <a:t>Pilot</a:t>
            </a:r>
            <a:r>
              <a:rPr lang="it-IT" dirty="0"/>
              <a:t> trial </a:t>
            </a:r>
            <a:r>
              <a:rPr lang="it-IT" dirty="0" err="1"/>
              <a:t>showed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adding</a:t>
            </a:r>
            <a:r>
              <a:rPr lang="it-IT" dirty="0"/>
              <a:t> </a:t>
            </a:r>
            <a:r>
              <a:rPr lang="it-IT" dirty="0" err="1"/>
              <a:t>pre</a:t>
            </a:r>
            <a:r>
              <a:rPr lang="it-IT" dirty="0"/>
              <a:t>-operative </a:t>
            </a:r>
            <a:r>
              <a:rPr lang="it-IT" dirty="0" err="1"/>
              <a:t>aerobic</a:t>
            </a:r>
            <a:r>
              <a:rPr lang="it-IT" dirty="0"/>
              <a:t> </a:t>
            </a:r>
            <a:r>
              <a:rPr lang="it-IT" dirty="0" err="1"/>
              <a:t>exercise</a:t>
            </a:r>
            <a:r>
              <a:rPr lang="it-IT" dirty="0"/>
              <a:t> to standard </a:t>
            </a:r>
            <a:r>
              <a:rPr lang="it-IT" dirty="0" err="1"/>
              <a:t>medical</a:t>
            </a:r>
            <a:r>
              <a:rPr lang="it-IT" dirty="0"/>
              <a:t> care </a:t>
            </a:r>
            <a:r>
              <a:rPr lang="it-IT" b="1" dirty="0" err="1">
                <a:solidFill>
                  <a:srgbClr val="C00000"/>
                </a:solidFill>
              </a:rPr>
              <a:t>decreased</a:t>
            </a:r>
            <a:r>
              <a:rPr lang="it-IT" b="1" dirty="0">
                <a:solidFill>
                  <a:srgbClr val="C00000"/>
                </a:solidFill>
              </a:rPr>
              <a:t> the </a:t>
            </a:r>
            <a:r>
              <a:rPr lang="it-IT" b="1" dirty="0" err="1">
                <a:solidFill>
                  <a:srgbClr val="C00000"/>
                </a:solidFill>
              </a:rPr>
              <a:t>length</a:t>
            </a:r>
            <a:r>
              <a:rPr lang="it-IT" b="1" dirty="0">
                <a:solidFill>
                  <a:srgbClr val="C00000"/>
                </a:solidFill>
              </a:rPr>
              <a:t> of hospital stay</a:t>
            </a:r>
            <a:r>
              <a:rPr lang="it-IT" dirty="0"/>
              <a:t> in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receiving</a:t>
            </a:r>
            <a:r>
              <a:rPr lang="it-IT" dirty="0"/>
              <a:t>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to standard </a:t>
            </a:r>
            <a:r>
              <a:rPr lang="it-IT" dirty="0" err="1"/>
              <a:t>medical</a:t>
            </a:r>
            <a:r>
              <a:rPr lang="it-IT" dirty="0"/>
              <a:t> care alone. The </a:t>
            </a:r>
            <a:r>
              <a:rPr lang="it-IT" dirty="0" err="1"/>
              <a:t>reduction</a:t>
            </a:r>
            <a:r>
              <a:rPr lang="it-IT" dirty="0"/>
              <a:t> in </a:t>
            </a:r>
            <a:r>
              <a:rPr lang="it-IT" dirty="0" err="1"/>
              <a:t>length</a:t>
            </a:r>
            <a:r>
              <a:rPr lang="it-IT" dirty="0"/>
              <a:t> of hospital stay with EX+SC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mediated</a:t>
            </a:r>
            <a:r>
              <a:rPr lang="it-IT" dirty="0"/>
              <a:t> by fitness-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adaptations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the </a:t>
            </a:r>
            <a:r>
              <a:rPr lang="it-IT" dirty="0" err="1"/>
              <a:t>reduction</a:t>
            </a:r>
            <a:r>
              <a:rPr lang="it-IT" dirty="0"/>
              <a:t> in adipose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hormones</a:t>
            </a:r>
            <a:r>
              <a:rPr lang="it-IT" dirty="0"/>
              <a:t>, </a:t>
            </a:r>
            <a:r>
              <a:rPr lang="it-IT" dirty="0" err="1"/>
              <a:t>preservation</a:t>
            </a:r>
            <a:r>
              <a:rPr lang="it-IT" dirty="0"/>
              <a:t> of </a:t>
            </a:r>
            <a:r>
              <a:rPr lang="it-IT" dirty="0" err="1"/>
              <a:t>lean</a:t>
            </a:r>
            <a:r>
              <a:rPr lang="it-IT" dirty="0"/>
              <a:t> mass, and 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metabolic</a:t>
            </a:r>
            <a:r>
              <a:rPr lang="it-IT" dirty="0"/>
              <a:t> </a:t>
            </a:r>
            <a:r>
              <a:rPr lang="it-IT" dirty="0" err="1"/>
              <a:t>flexibility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it-IT" dirty="0" err="1"/>
              <a:t>highlights</a:t>
            </a:r>
            <a:r>
              <a:rPr lang="it-IT" dirty="0"/>
              <a:t> the </a:t>
            </a:r>
            <a:r>
              <a:rPr lang="it-IT" dirty="0" err="1"/>
              <a:t>potential</a:t>
            </a:r>
            <a:r>
              <a:rPr lang="it-IT" dirty="0"/>
              <a:t> benefit of </a:t>
            </a:r>
            <a:r>
              <a:rPr lang="it-IT" dirty="0" err="1"/>
              <a:t>adding</a:t>
            </a:r>
            <a:r>
              <a:rPr lang="it-IT" dirty="0"/>
              <a:t> </a:t>
            </a:r>
            <a:r>
              <a:rPr lang="it-IT" dirty="0" err="1"/>
              <a:t>aerobic</a:t>
            </a:r>
            <a:r>
              <a:rPr lang="it-IT" dirty="0"/>
              <a:t> </a:t>
            </a:r>
            <a:r>
              <a:rPr lang="it-IT" dirty="0" err="1"/>
              <a:t>exercise</a:t>
            </a:r>
            <a:r>
              <a:rPr lang="it-IT" dirty="0"/>
              <a:t> to SC for </a:t>
            </a:r>
            <a:r>
              <a:rPr lang="it-IT" dirty="0" err="1"/>
              <a:t>improving</a:t>
            </a:r>
            <a:r>
              <a:rPr lang="it-IT" dirty="0"/>
              <a:t> </a:t>
            </a:r>
            <a:r>
              <a:rPr lang="it-IT" dirty="0" err="1"/>
              <a:t>metabolic</a:t>
            </a:r>
            <a:r>
              <a:rPr lang="it-IT" dirty="0"/>
              <a:t> </a:t>
            </a:r>
            <a:r>
              <a:rPr lang="it-IT" dirty="0" err="1"/>
              <a:t>health</a:t>
            </a:r>
            <a:r>
              <a:rPr lang="it-IT" dirty="0"/>
              <a:t> in the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patient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157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F743665-0698-8947-83F7-A3B52BAA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9" y="2298121"/>
            <a:ext cx="7335349" cy="30635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B310CE-6BAE-EB4D-8AA1-C8F658924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7" y="171450"/>
            <a:ext cx="6502400" cy="1905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1EC8F49-4B57-EB42-B177-B5CCCABF9BE6}"/>
              </a:ext>
            </a:extLst>
          </p:cNvPr>
          <p:cNvSpPr/>
          <p:nvPr/>
        </p:nvSpPr>
        <p:spPr>
          <a:xfrm>
            <a:off x="7523018" y="171450"/>
            <a:ext cx="455814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>
                <a:solidFill>
                  <a:srgbClr val="111111"/>
                </a:solidFill>
                <a:latin typeface="CdntphLfpdxvAdvTTaf7f9f4f.B"/>
              </a:rPr>
              <a:t>Conclusions</a:t>
            </a:r>
            <a:r>
              <a:rPr lang="it-IT" sz="2800" dirty="0">
                <a:solidFill>
                  <a:srgbClr val="111111"/>
                </a:solidFill>
                <a:latin typeface="CdntphLfpdxvAdvTTaf7f9f4f.B"/>
              </a:rPr>
              <a:t> </a:t>
            </a:r>
            <a:endParaRPr lang="it-IT" dirty="0"/>
          </a:p>
          <a:p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Exercise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program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that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combines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endurance and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resistance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training and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progressed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from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low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to high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intensities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in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patients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who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are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awaiting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BS: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reduction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in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weight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, 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maintaining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the FFM, and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without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significant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reductions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of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basal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metabolic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rate. 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improvement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of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cardiorespiratory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fitness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decrease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in the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visceral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fat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,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waist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circumference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,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waist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-to-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height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ratio,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cardiometabolic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risk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factors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. 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>
              <a:solidFill>
                <a:srgbClr val="111111"/>
              </a:solidFill>
              <a:latin typeface="RbrnfvSmqlndAdvTT3713a231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111111"/>
                </a:solidFill>
                <a:latin typeface="RbrnfvSmqlndAdvTT3713a231"/>
              </a:rPr>
              <a:t>Second,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several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studies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show the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importance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of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prehabilitation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before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major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surgery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to reduce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postoperative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complications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and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reach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a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faster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postoperative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RbrnfvSmqlndAdvTT3713a231"/>
              </a:rPr>
              <a:t>recovery</a:t>
            </a:r>
            <a:r>
              <a:rPr lang="it-IT" dirty="0">
                <a:solidFill>
                  <a:srgbClr val="111111"/>
                </a:solidFill>
                <a:latin typeface="RbrnfvSmqlndAdvTT3713a231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578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B04803-BA80-D74E-8B32-814CD4375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629456"/>
            <a:ext cx="11690613" cy="610264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45F2F9F-430C-B947-AA5F-93880918EB53}"/>
              </a:ext>
            </a:extLst>
          </p:cNvPr>
          <p:cNvSpPr/>
          <p:nvPr/>
        </p:nvSpPr>
        <p:spPr>
          <a:xfrm>
            <a:off x="2164189" y="72865"/>
            <a:ext cx="7706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/>
              <a:t>Effect</a:t>
            </a:r>
            <a:r>
              <a:rPr lang="it-IT" sz="2400" b="1" dirty="0"/>
              <a:t> of </a:t>
            </a:r>
            <a:r>
              <a:rPr lang="it-IT" sz="2400" b="1" dirty="0" err="1"/>
              <a:t>physical</a:t>
            </a:r>
            <a:r>
              <a:rPr lang="it-IT" sz="2400" b="1" dirty="0"/>
              <a:t> </a:t>
            </a:r>
            <a:r>
              <a:rPr lang="it-IT" sz="2400" b="1" dirty="0" err="1"/>
              <a:t>activity</a:t>
            </a:r>
            <a:r>
              <a:rPr lang="it-IT" sz="2400" b="1" dirty="0"/>
              <a:t> </a:t>
            </a:r>
            <a:r>
              <a:rPr lang="it-IT" sz="2400" b="1" dirty="0" err="1"/>
              <a:t>before</a:t>
            </a:r>
            <a:r>
              <a:rPr lang="it-IT" sz="2400" b="1" dirty="0"/>
              <a:t> and </a:t>
            </a:r>
            <a:r>
              <a:rPr lang="it-IT" sz="2400" b="1" dirty="0" err="1"/>
              <a:t>after</a:t>
            </a:r>
            <a:r>
              <a:rPr lang="it-IT" sz="2400" b="1" dirty="0"/>
              <a:t> </a:t>
            </a:r>
            <a:r>
              <a:rPr lang="it-IT" sz="2400" b="1" dirty="0" err="1"/>
              <a:t>bariatric</a:t>
            </a:r>
            <a:r>
              <a:rPr lang="it-IT" sz="2400" b="1" dirty="0"/>
              <a:t> </a:t>
            </a:r>
            <a:r>
              <a:rPr lang="it-IT" sz="2400" b="1" dirty="0" err="1"/>
              <a:t>surgery</a:t>
            </a:r>
            <a:r>
              <a:rPr lang="it-IT" sz="2400" b="1" dirty="0"/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A8AEB0D-CB7A-8645-A2D5-4308A02DD158}"/>
              </a:ext>
            </a:extLst>
          </p:cNvPr>
          <p:cNvSpPr/>
          <p:nvPr/>
        </p:nvSpPr>
        <p:spPr>
          <a:xfrm>
            <a:off x="8171348" y="6573113"/>
            <a:ext cx="40206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dirty="0" err="1"/>
              <a:t>Niezgoda</a:t>
            </a:r>
            <a:r>
              <a:rPr lang="it-IT" sz="1050" dirty="0"/>
              <a:t>  </a:t>
            </a:r>
            <a:r>
              <a:rPr lang="it-IT" sz="1050" dirty="0" err="1"/>
              <a:t>N</a:t>
            </a:r>
            <a:r>
              <a:rPr lang="it-IT" sz="1050" dirty="0"/>
              <a:t>, METABOLIC SYNDROME AND RELATED DISORDERS 2025 </a:t>
            </a:r>
          </a:p>
        </p:txBody>
      </p:sp>
    </p:spTree>
    <p:extLst>
      <p:ext uri="{BB962C8B-B14F-4D97-AF65-F5344CB8AC3E}">
        <p14:creationId xmlns:p14="http://schemas.microsoft.com/office/powerpoint/2010/main" val="364157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8E30817-B47A-5E49-8EEF-DBBE24DA0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43" y="95249"/>
            <a:ext cx="6105714" cy="18467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05FC919-39B1-754F-9A45-68C37DF20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006" y="1165639"/>
            <a:ext cx="1778000" cy="127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0747DC-C6F3-694C-B53F-E5209B77B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43" y="2170545"/>
            <a:ext cx="11181296" cy="468745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88F2A90-47CB-3D44-A5C3-1B6B1526FC0D}"/>
              </a:ext>
            </a:extLst>
          </p:cNvPr>
          <p:cNvSpPr/>
          <p:nvPr/>
        </p:nvSpPr>
        <p:spPr>
          <a:xfrm>
            <a:off x="4808045" y="1801213"/>
            <a:ext cx="2754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BARI-</a:t>
            </a:r>
            <a:r>
              <a:rPr lang="it-IT" b="1" dirty="0" err="1"/>
              <a:t>Prehab</a:t>
            </a:r>
            <a:r>
              <a:rPr lang="it-IT" b="1" dirty="0"/>
              <a:t> </a:t>
            </a:r>
            <a:r>
              <a:rPr lang="it-IT" b="1" dirty="0" err="1"/>
              <a:t>study</a:t>
            </a:r>
            <a:r>
              <a:rPr lang="it-IT" b="1" dirty="0"/>
              <a:t> design. </a:t>
            </a:r>
          </a:p>
        </p:txBody>
      </p:sp>
    </p:spTree>
    <p:extLst>
      <p:ext uri="{BB962C8B-B14F-4D97-AF65-F5344CB8AC3E}">
        <p14:creationId xmlns:p14="http://schemas.microsoft.com/office/powerpoint/2010/main" val="2100909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2C1E75B-14D2-2A4D-A1B2-1C154ED84B71}"/>
              </a:ext>
            </a:extLst>
          </p:cNvPr>
          <p:cNvSpPr/>
          <p:nvPr/>
        </p:nvSpPr>
        <p:spPr>
          <a:xfrm>
            <a:off x="10016836" y="6604084"/>
            <a:ext cx="19673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/>
              <a:t>Bryan C. Jiang, </a:t>
            </a:r>
            <a:r>
              <a:rPr lang="it-IT" sz="1050" dirty="0" err="1"/>
              <a:t>Diabetes</a:t>
            </a:r>
            <a:r>
              <a:rPr lang="it-IT" sz="1050" dirty="0"/>
              <a:t> 2025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A115394-F33B-7041-900E-EC77D9C4C2B7}"/>
              </a:ext>
            </a:extLst>
          </p:cNvPr>
          <p:cNvGrpSpPr/>
          <p:nvPr/>
        </p:nvGrpSpPr>
        <p:grpSpPr>
          <a:xfrm>
            <a:off x="265043" y="238539"/>
            <a:ext cx="11692635" cy="6623995"/>
            <a:chOff x="387928" y="-265345"/>
            <a:chExt cx="11236615" cy="741256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4671D80-DAF5-FB4D-8942-F1CF8A81B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928" y="-265345"/>
              <a:ext cx="11236615" cy="5862581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727FB34-9F0B-994B-8AA6-1C4AE19AE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580" y="4815652"/>
              <a:ext cx="2683247" cy="2258299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8213DD2-ACCE-244C-9DC3-F7DD9C490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1060" y="4815651"/>
              <a:ext cx="2643271" cy="2331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357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46F72530-D31A-3B4E-8B2E-121FFD7D0B3D}"/>
              </a:ext>
            </a:extLst>
          </p:cNvPr>
          <p:cNvSpPr/>
          <p:nvPr/>
        </p:nvSpPr>
        <p:spPr>
          <a:xfrm>
            <a:off x="373750" y="5700657"/>
            <a:ext cx="11235152" cy="92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D83033"/>
                </a:solidFill>
              </a:rPr>
              <a:t>Conclusion</a:t>
            </a:r>
            <a:r>
              <a:rPr lang="it-IT" sz="1400" dirty="0">
                <a:solidFill>
                  <a:srgbClr val="D83033"/>
                </a:solidFill>
              </a:rPr>
              <a:t> </a:t>
            </a:r>
            <a:endParaRPr lang="it-IT" sz="1400" dirty="0"/>
          </a:p>
          <a:p>
            <a:r>
              <a:rPr lang="it-IT" sz="1400" dirty="0" err="1">
                <a:solidFill>
                  <a:srgbClr val="262628"/>
                </a:solidFill>
              </a:rPr>
              <a:t>Telehealth</a:t>
            </a:r>
            <a:r>
              <a:rPr lang="it-IT" sz="1400" dirty="0">
                <a:solidFill>
                  <a:srgbClr val="262628"/>
                </a:solidFill>
              </a:rPr>
              <a:t> core </a:t>
            </a:r>
            <a:r>
              <a:rPr lang="it-IT" sz="1400" dirty="0" err="1">
                <a:solidFill>
                  <a:srgbClr val="262628"/>
                </a:solidFill>
              </a:rPr>
              <a:t>exercises</a:t>
            </a:r>
            <a:r>
              <a:rPr lang="it-IT" sz="1400" dirty="0">
                <a:solidFill>
                  <a:srgbClr val="262628"/>
                </a:solidFill>
              </a:rPr>
              <a:t> are the </a:t>
            </a:r>
            <a:r>
              <a:rPr lang="it-IT" sz="1400" dirty="0" err="1">
                <a:solidFill>
                  <a:srgbClr val="262628"/>
                </a:solidFill>
              </a:rPr>
              <a:t>most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effective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intervention</a:t>
            </a:r>
            <a:r>
              <a:rPr lang="it-IT" sz="1400" dirty="0">
                <a:solidFill>
                  <a:srgbClr val="262628"/>
                </a:solidFill>
              </a:rPr>
              <a:t> for </a:t>
            </a:r>
            <a:r>
              <a:rPr lang="it-IT" sz="1400" dirty="0" err="1">
                <a:solidFill>
                  <a:srgbClr val="262628"/>
                </a:solidFill>
              </a:rPr>
              <a:t>improving</a:t>
            </a:r>
            <a:r>
              <a:rPr lang="it-IT" sz="1400" dirty="0">
                <a:solidFill>
                  <a:srgbClr val="262628"/>
                </a:solidFill>
              </a:rPr>
              <a:t> PF in OPBS. In </a:t>
            </a:r>
            <a:r>
              <a:rPr lang="it-IT" sz="1400" dirty="0" err="1">
                <a:solidFill>
                  <a:srgbClr val="262628"/>
                </a:solidFill>
              </a:rPr>
              <a:t>terms</a:t>
            </a:r>
            <a:r>
              <a:rPr lang="it-IT" sz="1400" dirty="0">
                <a:solidFill>
                  <a:srgbClr val="262628"/>
                </a:solidFill>
              </a:rPr>
              <a:t> of BMI </a:t>
            </a:r>
            <a:r>
              <a:rPr lang="it-IT" sz="1400" dirty="0" err="1">
                <a:solidFill>
                  <a:srgbClr val="262628"/>
                </a:solidFill>
              </a:rPr>
              <a:t>reduction</a:t>
            </a:r>
            <a:r>
              <a:rPr lang="it-IT" sz="1400" dirty="0">
                <a:solidFill>
                  <a:srgbClr val="262628"/>
                </a:solidFill>
              </a:rPr>
              <a:t>, the </a:t>
            </a:r>
            <a:r>
              <a:rPr lang="it-IT" sz="1400" dirty="0" err="1">
                <a:solidFill>
                  <a:srgbClr val="262628"/>
                </a:solidFill>
              </a:rPr>
              <a:t>combination</a:t>
            </a:r>
            <a:r>
              <a:rPr lang="it-IT" sz="1400" dirty="0">
                <a:solidFill>
                  <a:srgbClr val="262628"/>
                </a:solidFill>
              </a:rPr>
              <a:t> of </a:t>
            </a:r>
            <a:r>
              <a:rPr lang="it-IT" sz="1400" dirty="0" err="1">
                <a:solidFill>
                  <a:srgbClr val="262628"/>
                </a:solidFill>
              </a:rPr>
              <a:t>nutritional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behavior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modifications</a:t>
            </a:r>
            <a:r>
              <a:rPr lang="it-IT" sz="1400" dirty="0">
                <a:solidFill>
                  <a:srgbClr val="262628"/>
                </a:solidFill>
              </a:rPr>
              <a:t>, </a:t>
            </a:r>
            <a:r>
              <a:rPr lang="it-IT" sz="1400" dirty="0" err="1">
                <a:solidFill>
                  <a:srgbClr val="262628"/>
                </a:solidFill>
              </a:rPr>
              <a:t>structured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exercise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programs</a:t>
            </a:r>
            <a:r>
              <a:rPr lang="it-IT" sz="1400" dirty="0">
                <a:solidFill>
                  <a:srgbClr val="262628"/>
                </a:solidFill>
              </a:rPr>
              <a:t>, and </a:t>
            </a:r>
            <a:r>
              <a:rPr lang="it-IT" sz="1400" dirty="0" err="1">
                <a:solidFill>
                  <a:srgbClr val="262628"/>
                </a:solidFill>
              </a:rPr>
              <a:t>increased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protein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intake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yields</a:t>
            </a:r>
            <a:r>
              <a:rPr lang="it-IT" sz="1400" dirty="0">
                <a:solidFill>
                  <a:srgbClr val="262628"/>
                </a:solidFill>
              </a:rPr>
              <a:t> the best </a:t>
            </a:r>
            <a:r>
              <a:rPr lang="it-IT" sz="1400" dirty="0" err="1">
                <a:solidFill>
                  <a:srgbClr val="262628"/>
                </a:solidFill>
              </a:rPr>
              <a:t>results</a:t>
            </a:r>
            <a:r>
              <a:rPr lang="it-IT" sz="1400" dirty="0">
                <a:solidFill>
                  <a:srgbClr val="262628"/>
                </a:solidFill>
              </a:rPr>
              <a:t>. For DBP </a:t>
            </a:r>
            <a:r>
              <a:rPr lang="it-IT" sz="1400" dirty="0" err="1">
                <a:solidFill>
                  <a:srgbClr val="262628"/>
                </a:solidFill>
              </a:rPr>
              <a:t>reduction</a:t>
            </a:r>
            <a:r>
              <a:rPr lang="it-IT" sz="1400" dirty="0">
                <a:solidFill>
                  <a:srgbClr val="262628"/>
                </a:solidFill>
              </a:rPr>
              <a:t>, a </a:t>
            </a:r>
            <a:r>
              <a:rPr lang="it-IT" sz="1400" dirty="0" err="1">
                <a:solidFill>
                  <a:srgbClr val="262628"/>
                </a:solidFill>
              </a:rPr>
              <a:t>blend</a:t>
            </a:r>
            <a:r>
              <a:rPr lang="it-IT" sz="1400" dirty="0">
                <a:solidFill>
                  <a:srgbClr val="262628"/>
                </a:solidFill>
              </a:rPr>
              <a:t> of </a:t>
            </a:r>
            <a:r>
              <a:rPr lang="it-IT" sz="1400" dirty="0" err="1">
                <a:solidFill>
                  <a:srgbClr val="262628"/>
                </a:solidFill>
              </a:rPr>
              <a:t>aerobic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exercise</a:t>
            </a:r>
            <a:r>
              <a:rPr lang="it-IT" sz="1400" dirty="0">
                <a:solidFill>
                  <a:srgbClr val="262628"/>
                </a:solidFill>
              </a:rPr>
              <a:t>, </a:t>
            </a:r>
            <a:r>
              <a:rPr lang="it-IT" sz="1400" dirty="0" err="1">
                <a:solidFill>
                  <a:srgbClr val="262628"/>
                </a:solidFill>
              </a:rPr>
              <a:t>strength</a:t>
            </a:r>
            <a:r>
              <a:rPr lang="it-IT" sz="1400" dirty="0">
                <a:solidFill>
                  <a:srgbClr val="262628"/>
                </a:solidFill>
              </a:rPr>
              <a:t> training, and </a:t>
            </a:r>
            <a:r>
              <a:rPr lang="it-IT" sz="1400" dirty="0" err="1">
                <a:solidFill>
                  <a:srgbClr val="262628"/>
                </a:solidFill>
              </a:rPr>
              <a:t>flexibility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exercises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proves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most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beneficial</a:t>
            </a:r>
            <a:r>
              <a:rPr lang="it-IT" sz="1400" dirty="0">
                <a:solidFill>
                  <a:srgbClr val="262628"/>
                </a:solidFill>
              </a:rPr>
              <a:t>. </a:t>
            </a:r>
            <a:r>
              <a:rPr lang="it-IT" sz="1400" dirty="0" err="1">
                <a:solidFill>
                  <a:srgbClr val="262628"/>
                </a:solidFill>
              </a:rPr>
              <a:t>Conversely</a:t>
            </a:r>
            <a:r>
              <a:rPr lang="it-IT" sz="1400" dirty="0">
                <a:solidFill>
                  <a:srgbClr val="262628"/>
                </a:solidFill>
              </a:rPr>
              <a:t>, SBP </a:t>
            </a:r>
            <a:r>
              <a:rPr lang="it-IT" sz="1400" dirty="0" err="1">
                <a:solidFill>
                  <a:srgbClr val="262628"/>
                </a:solidFill>
              </a:rPr>
              <a:t>is</a:t>
            </a:r>
            <a:r>
              <a:rPr lang="it-IT" sz="1400" dirty="0">
                <a:solidFill>
                  <a:srgbClr val="262628"/>
                </a:solidFill>
              </a:rPr>
              <a:t> more </a:t>
            </a:r>
            <a:r>
              <a:rPr lang="it-IT" sz="1400" dirty="0" err="1">
                <a:solidFill>
                  <a:srgbClr val="262628"/>
                </a:solidFill>
              </a:rPr>
              <a:t>effectively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managed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through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personalized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exercise</a:t>
            </a:r>
            <a:r>
              <a:rPr lang="it-IT" sz="1400" dirty="0">
                <a:solidFill>
                  <a:srgbClr val="262628"/>
                </a:solidFill>
              </a:rPr>
              <a:t> </a:t>
            </a:r>
            <a:r>
              <a:rPr lang="it-IT" sz="1400" dirty="0" err="1">
                <a:solidFill>
                  <a:srgbClr val="262628"/>
                </a:solidFill>
              </a:rPr>
              <a:t>prescriptions</a:t>
            </a:r>
            <a:r>
              <a:rPr lang="it-IT" sz="1400" dirty="0">
                <a:solidFill>
                  <a:srgbClr val="262628"/>
                </a:solidFill>
              </a:rPr>
              <a:t>. </a:t>
            </a:r>
            <a:endParaRPr lang="it-IT" sz="14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E28B236-CE15-324A-9578-79A1D2A89C03}"/>
              </a:ext>
            </a:extLst>
          </p:cNvPr>
          <p:cNvSpPr/>
          <p:nvPr/>
        </p:nvSpPr>
        <p:spPr>
          <a:xfrm>
            <a:off x="947922" y="225288"/>
            <a:ext cx="10178187" cy="626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262628"/>
                </a:solidFill>
              </a:rPr>
              <a:t>Mixed </a:t>
            </a:r>
            <a:r>
              <a:rPr lang="it-IT" b="1" dirty="0" err="1">
                <a:solidFill>
                  <a:srgbClr val="262628"/>
                </a:solidFill>
              </a:rPr>
              <a:t>comparison</a:t>
            </a:r>
            <a:r>
              <a:rPr lang="it-IT" b="1" dirty="0">
                <a:solidFill>
                  <a:srgbClr val="262628"/>
                </a:solidFill>
              </a:rPr>
              <a:t> of </a:t>
            </a:r>
            <a:r>
              <a:rPr lang="it-IT" b="1" dirty="0" err="1">
                <a:solidFill>
                  <a:srgbClr val="262628"/>
                </a:solidFill>
              </a:rPr>
              <a:t>different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exercise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interventions</a:t>
            </a:r>
            <a:r>
              <a:rPr lang="it-IT" b="1" dirty="0">
                <a:solidFill>
                  <a:srgbClr val="262628"/>
                </a:solidFill>
              </a:rPr>
              <a:t> on </a:t>
            </a:r>
            <a:r>
              <a:rPr lang="it-IT" b="1" dirty="0" err="1">
                <a:solidFill>
                  <a:srgbClr val="262628"/>
                </a:solidFill>
              </a:rPr>
              <a:t>physical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functioning</a:t>
            </a:r>
            <a:r>
              <a:rPr lang="it-IT" b="1" dirty="0">
                <a:solidFill>
                  <a:srgbClr val="262628"/>
                </a:solidFill>
              </a:rPr>
              <a:t> in </a:t>
            </a:r>
            <a:r>
              <a:rPr lang="it-IT" b="1" dirty="0" err="1">
                <a:solidFill>
                  <a:srgbClr val="262628"/>
                </a:solidFill>
              </a:rPr>
              <a:t>adult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patients</a:t>
            </a:r>
            <a:r>
              <a:rPr lang="it-IT" b="1" dirty="0">
                <a:solidFill>
                  <a:srgbClr val="262628"/>
                </a:solidFill>
              </a:rPr>
              <a:t> with </a:t>
            </a:r>
            <a:r>
              <a:rPr lang="it-IT" b="1" dirty="0" err="1">
                <a:solidFill>
                  <a:srgbClr val="262628"/>
                </a:solidFill>
              </a:rPr>
              <a:t>morbid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obesity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following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bariatric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surgery</a:t>
            </a:r>
            <a:r>
              <a:rPr lang="it-IT" b="1" dirty="0">
                <a:solidFill>
                  <a:srgbClr val="262628"/>
                </a:solidFill>
              </a:rPr>
              <a:t>: a </a:t>
            </a:r>
            <a:r>
              <a:rPr lang="it-IT" b="1" dirty="0" err="1">
                <a:solidFill>
                  <a:srgbClr val="262628"/>
                </a:solidFill>
              </a:rPr>
              <a:t>systematic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r>
              <a:rPr lang="it-IT" b="1" dirty="0" err="1">
                <a:solidFill>
                  <a:srgbClr val="262628"/>
                </a:solidFill>
              </a:rPr>
              <a:t>review</a:t>
            </a:r>
            <a:r>
              <a:rPr lang="it-IT" b="1" dirty="0">
                <a:solidFill>
                  <a:srgbClr val="262628"/>
                </a:solidFill>
              </a:rPr>
              <a:t> and network meta-</a:t>
            </a:r>
            <a:r>
              <a:rPr lang="it-IT" b="1" dirty="0" err="1">
                <a:solidFill>
                  <a:srgbClr val="262628"/>
                </a:solidFill>
              </a:rPr>
              <a:t>analysis</a:t>
            </a:r>
            <a:r>
              <a:rPr lang="it-IT" b="1" dirty="0">
                <a:solidFill>
                  <a:srgbClr val="262628"/>
                </a:solidFill>
              </a:rPr>
              <a:t> </a:t>
            </a:r>
            <a:endParaRPr lang="it-IT" b="1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BBD7553-A440-A145-803A-C9E95250BE2C}"/>
              </a:ext>
            </a:extLst>
          </p:cNvPr>
          <p:cNvSpPr/>
          <p:nvPr/>
        </p:nvSpPr>
        <p:spPr>
          <a:xfrm>
            <a:off x="5169847" y="768316"/>
            <a:ext cx="1642959" cy="2089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rgbClr val="262628"/>
                </a:solidFill>
                <a:latin typeface="AdvTTd168d80a.I"/>
              </a:rPr>
              <a:t>Front. </a:t>
            </a:r>
            <a:r>
              <a:rPr lang="it-IT" sz="800" dirty="0" err="1">
                <a:solidFill>
                  <a:srgbClr val="262628"/>
                </a:solidFill>
                <a:latin typeface="AdvTTd168d80a.I"/>
              </a:rPr>
              <a:t>Endocrinol</a:t>
            </a:r>
            <a:r>
              <a:rPr lang="it-IT" sz="800" dirty="0">
                <a:solidFill>
                  <a:srgbClr val="262628"/>
                </a:solidFill>
                <a:latin typeface="AdvTTd168d80a.I"/>
              </a:rPr>
              <a:t>. </a:t>
            </a:r>
            <a:r>
              <a:rPr lang="it-IT" sz="800" dirty="0">
                <a:solidFill>
                  <a:srgbClr val="262628"/>
                </a:solidFill>
                <a:latin typeface="AdvTT9b12cd41"/>
              </a:rPr>
              <a:t>15:1465718, 2024. 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015E8A5-6A87-2B4E-823F-331077D8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0" y="3682098"/>
            <a:ext cx="5911239" cy="2715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1B481A-9576-7149-9356-0AFEAD548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9" y="3872694"/>
            <a:ext cx="4832464" cy="17984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4CCE0B-21BC-DD42-933A-871F77036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487" y="3682098"/>
            <a:ext cx="4796579" cy="1662971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DE127B4-525C-344C-BC10-907A709E3F4D}"/>
              </a:ext>
            </a:extLst>
          </p:cNvPr>
          <p:cNvCxnSpPr/>
          <p:nvPr/>
        </p:nvCxnSpPr>
        <p:spPr>
          <a:xfrm>
            <a:off x="3231474" y="4105683"/>
            <a:ext cx="0" cy="3810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2C31FF8-4FE9-6945-9AED-75CD475F43CE}"/>
              </a:ext>
            </a:extLst>
          </p:cNvPr>
          <p:cNvCxnSpPr/>
          <p:nvPr/>
        </p:nvCxnSpPr>
        <p:spPr>
          <a:xfrm>
            <a:off x="8764232" y="3817880"/>
            <a:ext cx="0" cy="3810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C6B9C68-F75E-D04A-BC4C-B51F2F93E177}"/>
              </a:ext>
            </a:extLst>
          </p:cNvPr>
          <p:cNvGrpSpPr/>
          <p:nvPr/>
        </p:nvGrpSpPr>
        <p:grpSpPr>
          <a:xfrm>
            <a:off x="5886654" y="1146704"/>
            <a:ext cx="6111261" cy="2367856"/>
            <a:chOff x="5886654" y="1199712"/>
            <a:chExt cx="6111261" cy="236785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296C31C-B0C5-534C-9AFB-EB3F0A85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6654" y="1199712"/>
              <a:ext cx="6111261" cy="2344340"/>
            </a:xfrm>
            <a:prstGeom prst="rect">
              <a:avLst/>
            </a:prstGeom>
          </p:spPr>
        </p:pic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7438284F-2F83-4F40-B60D-91539018C026}"/>
                </a:ext>
              </a:extLst>
            </p:cNvPr>
            <p:cNvCxnSpPr/>
            <p:nvPr/>
          </p:nvCxnSpPr>
          <p:spPr>
            <a:xfrm>
              <a:off x="10118169" y="1279224"/>
              <a:ext cx="0" cy="3810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ornice 1">
              <a:extLst>
                <a:ext uri="{FF2B5EF4-FFF2-40B4-BE49-F238E27FC236}">
                  <a16:creationId xmlns:a16="http://schemas.microsoft.com/office/drawing/2014/main" id="{2203872D-DDB0-BD42-A9BD-396B3810ED49}"/>
                </a:ext>
              </a:extLst>
            </p:cNvPr>
            <p:cNvSpPr/>
            <p:nvPr/>
          </p:nvSpPr>
          <p:spPr>
            <a:xfrm>
              <a:off x="10055248" y="2600484"/>
              <a:ext cx="639984" cy="967084"/>
            </a:xfrm>
            <a:prstGeom prst="frame">
              <a:avLst>
                <a:gd name="adj1" fmla="val 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70E6148-A861-8646-A548-C64B7CDB2F3B}"/>
              </a:ext>
            </a:extLst>
          </p:cNvPr>
          <p:cNvGrpSpPr/>
          <p:nvPr/>
        </p:nvGrpSpPr>
        <p:grpSpPr>
          <a:xfrm>
            <a:off x="528162" y="1232544"/>
            <a:ext cx="4808541" cy="1975783"/>
            <a:chOff x="528162" y="1497584"/>
            <a:chExt cx="4808541" cy="197578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BE77F97-A0DB-F24C-BC3A-2B47A5A7D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162" y="1497584"/>
              <a:ext cx="4808541" cy="1946292"/>
            </a:xfrm>
            <a:prstGeom prst="rect">
              <a:avLst/>
            </a:prstGeom>
          </p:spPr>
        </p:pic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A98EDB4-2BA5-044B-91B4-CB8965DB47AE}"/>
                </a:ext>
              </a:extLst>
            </p:cNvPr>
            <p:cNvCxnSpPr/>
            <p:nvPr/>
          </p:nvCxnSpPr>
          <p:spPr>
            <a:xfrm>
              <a:off x="3978558" y="1660247"/>
              <a:ext cx="0" cy="3810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ornice 19">
              <a:extLst>
                <a:ext uri="{FF2B5EF4-FFF2-40B4-BE49-F238E27FC236}">
                  <a16:creationId xmlns:a16="http://schemas.microsoft.com/office/drawing/2014/main" id="{7FB7C359-31D1-264A-B8EC-8AAC63E85F8C}"/>
                </a:ext>
              </a:extLst>
            </p:cNvPr>
            <p:cNvSpPr/>
            <p:nvPr/>
          </p:nvSpPr>
          <p:spPr>
            <a:xfrm>
              <a:off x="3828620" y="2750162"/>
              <a:ext cx="729812" cy="723205"/>
            </a:xfrm>
            <a:prstGeom prst="frame">
              <a:avLst>
                <a:gd name="adj1" fmla="val 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21" name="Cornice 20">
            <a:extLst>
              <a:ext uri="{FF2B5EF4-FFF2-40B4-BE49-F238E27FC236}">
                <a16:creationId xmlns:a16="http://schemas.microsoft.com/office/drawing/2014/main" id="{C6591F1B-4EDD-C245-82D6-9E129CF02894}"/>
              </a:ext>
            </a:extLst>
          </p:cNvPr>
          <p:cNvSpPr/>
          <p:nvPr/>
        </p:nvSpPr>
        <p:spPr>
          <a:xfrm>
            <a:off x="8764232" y="4821099"/>
            <a:ext cx="587502" cy="511725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Cornice 21">
            <a:extLst>
              <a:ext uri="{FF2B5EF4-FFF2-40B4-BE49-F238E27FC236}">
                <a16:creationId xmlns:a16="http://schemas.microsoft.com/office/drawing/2014/main" id="{CFC19A06-6941-924F-B20A-BF1D3981AB42}"/>
              </a:ext>
            </a:extLst>
          </p:cNvPr>
          <p:cNvSpPr/>
          <p:nvPr/>
        </p:nvSpPr>
        <p:spPr>
          <a:xfrm>
            <a:off x="3135628" y="5125735"/>
            <a:ext cx="692992" cy="511725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5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1D802CC-20EE-A745-8222-F9ABA0F4E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8" y="598015"/>
            <a:ext cx="3502791" cy="61788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AF551C8-236E-694D-9AA2-59CE4E537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19" y="720815"/>
            <a:ext cx="3209614" cy="31501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36D101B-7633-E74C-80E9-204245E99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742" y="0"/>
            <a:ext cx="4549180" cy="66664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5F4E8E7-9CE5-9745-BFF1-DC94F0B99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46" y="51915"/>
            <a:ext cx="5452916" cy="546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071A7A-9865-2D4A-A3FB-22D76C48F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780" y="6637151"/>
            <a:ext cx="14605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5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579AFC8-5C4C-6842-A2B2-E772B30E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75" y="3116746"/>
            <a:ext cx="10958611" cy="35358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157D5D-4DEB-B546-8E16-66F2D01C0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861" y="132520"/>
            <a:ext cx="5017328" cy="33196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822746-44C7-3C42-9D15-DF635590A0A3}"/>
              </a:ext>
            </a:extLst>
          </p:cNvPr>
          <p:cNvSpPr txBox="1"/>
          <p:nvPr/>
        </p:nvSpPr>
        <p:spPr>
          <a:xfrm>
            <a:off x="75650" y="132521"/>
            <a:ext cx="3833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NEAT (Non-</a:t>
            </a:r>
            <a:r>
              <a:rPr lang="it-IT" sz="1600" dirty="0" err="1"/>
              <a:t>exercise</a:t>
            </a:r>
            <a:r>
              <a:rPr lang="it-IT" sz="1600" dirty="0"/>
              <a:t> </a:t>
            </a:r>
            <a:r>
              <a:rPr lang="it-IT" sz="1600" dirty="0" err="1"/>
              <a:t>activity</a:t>
            </a:r>
            <a:r>
              <a:rPr lang="it-IT" sz="1600" dirty="0"/>
              <a:t> </a:t>
            </a:r>
            <a:r>
              <a:rPr lang="it-IT" sz="1600" dirty="0" err="1"/>
              <a:t>Thermogenesis</a:t>
            </a:r>
            <a:r>
              <a:rPr lang="it-IT" sz="1600" dirty="0"/>
              <a:t>)</a:t>
            </a:r>
          </a:p>
        </p:txBody>
      </p:sp>
      <p:pic>
        <p:nvPicPr>
          <p:cNvPr id="8" name="Picture 3" descr="https://www.healthresource4u.com/wp-content/uploads/2011/07/Health-Risks-of-Sitting-All-Day.jpg">
            <a:extLst>
              <a:ext uri="{FF2B5EF4-FFF2-40B4-BE49-F238E27FC236}">
                <a16:creationId xmlns:a16="http://schemas.microsoft.com/office/drawing/2014/main" id="{3E3BF06C-78C0-F140-B059-C2F3E00C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75" y="677214"/>
            <a:ext cx="3223340" cy="189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1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7D80B2E-152B-0941-B8DA-A910C92197C7}"/>
              </a:ext>
            </a:extLst>
          </p:cNvPr>
          <p:cNvSpPr/>
          <p:nvPr/>
        </p:nvSpPr>
        <p:spPr>
          <a:xfrm>
            <a:off x="159024" y="977063"/>
            <a:ext cx="1151614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</a:rPr>
              <a:t>12 PA </a:t>
            </a:r>
            <a:r>
              <a:rPr lang="it-IT" sz="2400" b="1" dirty="0" err="1">
                <a:solidFill>
                  <a:srgbClr val="7030A0"/>
                </a:solidFill>
              </a:rPr>
              <a:t>recommendations</a:t>
            </a:r>
            <a:r>
              <a:rPr lang="it-IT" sz="2400" b="1" dirty="0">
                <a:solidFill>
                  <a:srgbClr val="7030A0"/>
                </a:solidFill>
              </a:rPr>
              <a:t>: </a:t>
            </a:r>
          </a:p>
          <a:p>
            <a:endParaRPr lang="it-IT" sz="2400" b="1" dirty="0">
              <a:solidFill>
                <a:srgbClr val="7030A0"/>
              </a:solidFill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C00000"/>
                </a:solidFill>
              </a:rPr>
              <a:t>Begin</a:t>
            </a:r>
            <a:r>
              <a:rPr lang="it-IT" sz="2200" b="1" dirty="0">
                <a:solidFill>
                  <a:srgbClr val="C00000"/>
                </a:solidFill>
              </a:rPr>
              <a:t> PA </a:t>
            </a:r>
            <a:r>
              <a:rPr lang="it-IT" sz="2200" b="1" dirty="0" err="1">
                <a:solidFill>
                  <a:srgbClr val="C00000"/>
                </a:solidFill>
              </a:rPr>
              <a:t>intervention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pre</a:t>
            </a:r>
            <a:r>
              <a:rPr lang="it-IT" sz="2200" b="1" dirty="0">
                <a:solidFill>
                  <a:srgbClr val="C00000"/>
                </a:solidFill>
              </a:rPr>
              <a:t>-MBS</a:t>
            </a:r>
            <a:r>
              <a:rPr lang="it-IT" sz="2200" dirty="0"/>
              <a:t>; </a:t>
            </a:r>
          </a:p>
          <a:p>
            <a:pPr marL="457200" indent="-457200">
              <a:buAutoNum type="arabicParenR"/>
            </a:pPr>
            <a:r>
              <a:rPr lang="it-IT" sz="2200" dirty="0" err="1"/>
              <a:t>Unless</a:t>
            </a:r>
            <a:r>
              <a:rPr lang="it-IT" sz="2200" dirty="0"/>
              <a:t> </a:t>
            </a:r>
            <a:r>
              <a:rPr lang="it-IT" sz="2200" dirty="0" err="1"/>
              <a:t>contraindicated</a:t>
            </a:r>
            <a:r>
              <a:rPr lang="it-IT" sz="2200" dirty="0"/>
              <a:t>, </a:t>
            </a:r>
            <a:r>
              <a:rPr lang="it-IT" sz="2200" dirty="0" err="1"/>
              <a:t>walk</a:t>
            </a:r>
            <a:r>
              <a:rPr lang="it-IT" sz="2200" dirty="0"/>
              <a:t> short </a:t>
            </a:r>
            <a:r>
              <a:rPr lang="it-IT" sz="2200" dirty="0" err="1"/>
              <a:t>distances</a:t>
            </a:r>
            <a:r>
              <a:rPr lang="it-IT" sz="2200" dirty="0"/>
              <a:t> the </a:t>
            </a:r>
            <a:r>
              <a:rPr lang="it-IT" sz="2200" dirty="0" err="1"/>
              <a:t>day</a:t>
            </a:r>
            <a:r>
              <a:rPr lang="it-IT" sz="2200" dirty="0"/>
              <a:t> of the </a:t>
            </a:r>
            <a:r>
              <a:rPr lang="it-IT" sz="2200" dirty="0" err="1"/>
              <a:t>surgery</a:t>
            </a:r>
            <a:r>
              <a:rPr lang="it-IT" sz="2200" dirty="0"/>
              <a:t>; </a:t>
            </a:r>
          </a:p>
          <a:p>
            <a:pPr marL="457200" indent="-457200">
              <a:buAutoNum type="arabicParenR"/>
            </a:pPr>
            <a:r>
              <a:rPr lang="it-IT" sz="2200" dirty="0" err="1"/>
              <a:t>Progressively</a:t>
            </a:r>
            <a:r>
              <a:rPr lang="it-IT" sz="2200" dirty="0"/>
              <a:t> </a:t>
            </a:r>
            <a:r>
              <a:rPr lang="it-IT" sz="2200" dirty="0" err="1"/>
              <a:t>increase</a:t>
            </a:r>
            <a:r>
              <a:rPr lang="it-IT" sz="2200" dirty="0"/>
              <a:t> </a:t>
            </a:r>
            <a:r>
              <a:rPr lang="it-IT" sz="2200" dirty="0" err="1"/>
              <a:t>movement</a:t>
            </a:r>
            <a:r>
              <a:rPr lang="it-IT" sz="2200" dirty="0"/>
              <a:t> </a:t>
            </a:r>
            <a:r>
              <a:rPr lang="it-IT" sz="2200" dirty="0" err="1"/>
              <a:t>through</a:t>
            </a:r>
            <a:r>
              <a:rPr lang="it-IT" sz="2200" dirty="0"/>
              <a:t> </a:t>
            </a:r>
            <a:r>
              <a:rPr lang="it-IT" sz="2200" dirty="0" err="1"/>
              <a:t>activities</a:t>
            </a:r>
            <a:r>
              <a:rPr lang="it-IT" sz="2200" dirty="0"/>
              <a:t> of </a:t>
            </a:r>
            <a:r>
              <a:rPr lang="it-IT" sz="2200" dirty="0" err="1"/>
              <a:t>daily</a:t>
            </a:r>
            <a:r>
              <a:rPr lang="it-IT" sz="2200" dirty="0"/>
              <a:t> living </a:t>
            </a:r>
            <a:r>
              <a:rPr lang="it-IT" sz="2200" dirty="0" err="1"/>
              <a:t>during</a:t>
            </a:r>
            <a:r>
              <a:rPr lang="it-IT" sz="2200" dirty="0"/>
              <a:t> the first </a:t>
            </a:r>
            <a:r>
              <a:rPr lang="it-IT" sz="2200" dirty="0" err="1"/>
              <a:t>month</a:t>
            </a:r>
            <a:r>
              <a:rPr lang="it-IT" sz="2200" dirty="0"/>
              <a:t> </a:t>
            </a:r>
            <a:r>
              <a:rPr lang="it-IT" sz="2200" dirty="0" err="1"/>
              <a:t>postoperatively</a:t>
            </a:r>
            <a:r>
              <a:rPr lang="it-IT" sz="2200" dirty="0"/>
              <a:t>;</a:t>
            </a:r>
          </a:p>
          <a:p>
            <a:pPr marL="457200" indent="-457200">
              <a:buAutoNum type="arabicParenR"/>
            </a:pPr>
            <a:r>
              <a:rPr lang="it-IT" sz="2200" dirty="0" err="1"/>
              <a:t>Avoid</a:t>
            </a:r>
            <a:r>
              <a:rPr lang="it-IT" sz="2200" dirty="0"/>
              <a:t> </a:t>
            </a:r>
            <a:r>
              <a:rPr lang="it-IT" sz="2200" dirty="0" err="1"/>
              <a:t>prolonged</a:t>
            </a:r>
            <a:r>
              <a:rPr lang="it-IT" sz="2200" dirty="0"/>
              <a:t> </a:t>
            </a:r>
            <a:r>
              <a:rPr lang="it-IT" sz="2200" dirty="0" err="1"/>
              <a:t>sitting</a:t>
            </a:r>
            <a:r>
              <a:rPr lang="it-IT" sz="2200" dirty="0"/>
              <a:t> and </a:t>
            </a:r>
            <a:r>
              <a:rPr lang="it-IT" sz="2200" dirty="0" err="1"/>
              <a:t>adopt</a:t>
            </a:r>
            <a:r>
              <a:rPr lang="it-IT" sz="2200" dirty="0"/>
              <a:t> </a:t>
            </a:r>
            <a:r>
              <a:rPr lang="it-IT" sz="2200" dirty="0" err="1"/>
              <a:t>lifestyle</a:t>
            </a:r>
            <a:r>
              <a:rPr lang="it-IT" sz="2200" dirty="0"/>
              <a:t> </a:t>
            </a:r>
            <a:r>
              <a:rPr lang="it-IT" sz="2200" dirty="0" err="1"/>
              <a:t>routines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</a:t>
            </a:r>
            <a:r>
              <a:rPr lang="it-IT" sz="2200" dirty="0" err="1"/>
              <a:t>decrease</a:t>
            </a:r>
            <a:r>
              <a:rPr lang="it-IT" sz="2200" dirty="0"/>
              <a:t> </a:t>
            </a:r>
            <a:r>
              <a:rPr lang="it-IT" sz="2200" dirty="0" err="1"/>
              <a:t>sedentary</a:t>
            </a:r>
            <a:r>
              <a:rPr lang="it-IT" sz="2200" dirty="0"/>
              <a:t> time; </a:t>
            </a:r>
          </a:p>
          <a:p>
            <a:pPr marL="457200" indent="-457200">
              <a:buAutoNum type="arabicParenR"/>
            </a:pPr>
            <a:r>
              <a:rPr lang="it-IT" sz="2200" dirty="0" err="1"/>
              <a:t>Slowly</a:t>
            </a:r>
            <a:r>
              <a:rPr lang="it-IT" sz="2200" dirty="0"/>
              <a:t> progress to 150-300 minutes of </a:t>
            </a:r>
            <a:r>
              <a:rPr lang="it-IT" sz="2200" dirty="0" err="1"/>
              <a:t>accumulated</a:t>
            </a:r>
            <a:r>
              <a:rPr lang="it-IT" sz="2200" dirty="0"/>
              <a:t> moderate-</a:t>
            </a:r>
            <a:r>
              <a:rPr lang="it-IT" sz="2200" dirty="0" err="1"/>
              <a:t>intensity</a:t>
            </a:r>
            <a:r>
              <a:rPr lang="it-IT" sz="2200" dirty="0"/>
              <a:t> </a:t>
            </a:r>
            <a:r>
              <a:rPr lang="it-IT" sz="2200" dirty="0" err="1"/>
              <a:t>cardiovascular</a:t>
            </a:r>
            <a:r>
              <a:rPr lang="it-IT" sz="2200" dirty="0"/>
              <a:t> </a:t>
            </a:r>
            <a:r>
              <a:rPr lang="it-IT" sz="2200" dirty="0" err="1"/>
              <a:t>exercise</a:t>
            </a:r>
            <a:r>
              <a:rPr lang="it-IT" sz="2200" dirty="0"/>
              <a:t>/week;</a:t>
            </a:r>
          </a:p>
          <a:p>
            <a:pPr marL="457200" indent="-457200">
              <a:buAutoNum type="arabicParenR"/>
            </a:pPr>
            <a:r>
              <a:rPr lang="it-IT" sz="2200" dirty="0"/>
              <a:t>In </a:t>
            </a:r>
            <a:r>
              <a:rPr lang="it-IT" sz="2200" dirty="0" err="1"/>
              <a:t>addition</a:t>
            </a:r>
            <a:r>
              <a:rPr lang="it-IT" sz="2200" dirty="0"/>
              <a:t> to </a:t>
            </a:r>
            <a:r>
              <a:rPr lang="it-IT" sz="2200" dirty="0" err="1"/>
              <a:t>walking</a:t>
            </a:r>
            <a:r>
              <a:rPr lang="it-IT" sz="2200" dirty="0"/>
              <a:t>, </a:t>
            </a:r>
            <a:r>
              <a:rPr lang="it-IT" sz="2200" dirty="0" err="1"/>
              <a:t>gradually</a:t>
            </a:r>
            <a:r>
              <a:rPr lang="it-IT" sz="2200" dirty="0"/>
              <a:t> </a:t>
            </a:r>
            <a:r>
              <a:rPr lang="it-IT" sz="2200" dirty="0" err="1"/>
              <a:t>increase</a:t>
            </a:r>
            <a:r>
              <a:rPr lang="it-IT" sz="2200" dirty="0"/>
              <a:t> </a:t>
            </a:r>
            <a:r>
              <a:rPr lang="it-IT" sz="2200" dirty="0" err="1"/>
              <a:t>structured</a:t>
            </a:r>
            <a:r>
              <a:rPr lang="it-IT" sz="2200" dirty="0"/>
              <a:t> PA </a:t>
            </a:r>
            <a:r>
              <a:rPr lang="it-IT" sz="2200" dirty="0" err="1"/>
              <a:t>through</a:t>
            </a:r>
            <a:r>
              <a:rPr lang="it-IT" sz="2200" dirty="0"/>
              <a:t> a </a:t>
            </a:r>
            <a:r>
              <a:rPr lang="it-IT" sz="2200" dirty="0" err="1"/>
              <a:t>variety</a:t>
            </a:r>
            <a:r>
              <a:rPr lang="it-IT" sz="2200" dirty="0"/>
              <a:t> of </a:t>
            </a:r>
            <a:r>
              <a:rPr lang="it-IT" sz="2200" dirty="0" err="1"/>
              <a:t>activities</a:t>
            </a:r>
            <a:r>
              <a:rPr lang="it-IT" sz="2200" dirty="0"/>
              <a:t>; </a:t>
            </a:r>
          </a:p>
          <a:p>
            <a:pPr marL="457200" indent="-457200">
              <a:buAutoNum type="arabicParenR"/>
            </a:pPr>
            <a:r>
              <a:rPr lang="it-IT" sz="2200" dirty="0"/>
              <a:t>Delay water </a:t>
            </a:r>
            <a:r>
              <a:rPr lang="it-IT" sz="2200" dirty="0" err="1"/>
              <a:t>exercise</a:t>
            </a:r>
            <a:r>
              <a:rPr lang="it-IT" sz="2200" dirty="0"/>
              <a:t> </a:t>
            </a:r>
            <a:r>
              <a:rPr lang="it-IT" sz="2200" dirty="0" err="1"/>
              <a:t>until</a:t>
            </a:r>
            <a:r>
              <a:rPr lang="it-IT" sz="2200" dirty="0"/>
              <a:t> </a:t>
            </a:r>
            <a:r>
              <a:rPr lang="it-IT" sz="2200" dirty="0" err="1"/>
              <a:t>surgical</a:t>
            </a:r>
            <a:r>
              <a:rPr lang="it-IT" sz="2200" dirty="0"/>
              <a:t> </a:t>
            </a:r>
            <a:r>
              <a:rPr lang="it-IT" sz="2200" dirty="0" err="1"/>
              <a:t>wounds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healed</a:t>
            </a:r>
            <a:r>
              <a:rPr lang="it-IT" sz="2200" dirty="0"/>
              <a:t>, </a:t>
            </a:r>
            <a:r>
              <a:rPr lang="it-IT" sz="2200" dirty="0" err="1"/>
              <a:t>around</a:t>
            </a:r>
            <a:r>
              <a:rPr lang="it-IT" sz="2200" dirty="0"/>
              <a:t> 4 weeks </a:t>
            </a:r>
            <a:r>
              <a:rPr lang="it-IT" sz="2200" dirty="0" err="1"/>
              <a:t>postoperatively</a:t>
            </a:r>
            <a:r>
              <a:rPr lang="it-IT" sz="2200" dirty="0"/>
              <a:t>; </a:t>
            </a:r>
          </a:p>
          <a:p>
            <a:pPr marL="457200" indent="-457200">
              <a:buAutoNum type="arabicParenR"/>
            </a:pPr>
            <a:r>
              <a:rPr lang="it-IT" sz="2200" dirty="0" err="1"/>
              <a:t>Begin</a:t>
            </a:r>
            <a:r>
              <a:rPr lang="it-IT" sz="2200" dirty="0"/>
              <a:t> full body </a:t>
            </a:r>
            <a:r>
              <a:rPr lang="it-IT" sz="2200" dirty="0" err="1"/>
              <a:t>resistance</a:t>
            </a:r>
            <a:r>
              <a:rPr lang="it-IT" sz="2200" dirty="0"/>
              <a:t> training (RT) 4-6 weeks post-MBS on 2 </a:t>
            </a:r>
            <a:r>
              <a:rPr lang="it-IT" sz="2200" dirty="0" err="1"/>
              <a:t>noncontinuous</a:t>
            </a:r>
            <a:r>
              <a:rPr lang="it-IT" sz="2200" dirty="0"/>
              <a:t> d/</a:t>
            </a:r>
            <a:r>
              <a:rPr lang="it-IT" sz="2200" dirty="0" err="1"/>
              <a:t>wk</a:t>
            </a:r>
            <a:r>
              <a:rPr lang="it-IT" sz="2200" dirty="0"/>
              <a:t>; </a:t>
            </a:r>
          </a:p>
          <a:p>
            <a:pPr marL="457200" indent="-457200">
              <a:buAutoNum type="arabicParenR"/>
            </a:pPr>
            <a:r>
              <a:rPr lang="it-IT" sz="2200" dirty="0"/>
              <a:t>Delay high-</a:t>
            </a:r>
            <a:r>
              <a:rPr lang="it-IT" sz="2200" dirty="0" err="1"/>
              <a:t>intensity</a:t>
            </a:r>
            <a:r>
              <a:rPr lang="it-IT" sz="2200" dirty="0"/>
              <a:t> PA and </a:t>
            </a:r>
            <a:r>
              <a:rPr lang="it-IT" sz="2200" dirty="0" err="1"/>
              <a:t>abdominal</a:t>
            </a:r>
            <a:r>
              <a:rPr lang="it-IT" sz="2200" dirty="0"/>
              <a:t> </a:t>
            </a:r>
            <a:r>
              <a:rPr lang="it-IT" sz="2200" dirty="0" err="1"/>
              <a:t>exercises</a:t>
            </a:r>
            <a:r>
              <a:rPr lang="it-IT" sz="2200" dirty="0"/>
              <a:t> for 8-12 weeks; </a:t>
            </a:r>
          </a:p>
          <a:p>
            <a:pPr marL="457200" indent="-457200">
              <a:buAutoNum type="arabicParenR"/>
            </a:pP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periodic</a:t>
            </a:r>
            <a:r>
              <a:rPr lang="it-IT" sz="2200" dirty="0"/>
              <a:t> </a:t>
            </a:r>
            <a:r>
              <a:rPr lang="it-IT" sz="2200" dirty="0" err="1"/>
              <a:t>assessments</a:t>
            </a:r>
            <a:r>
              <a:rPr lang="it-IT" sz="2200" dirty="0"/>
              <a:t> of </a:t>
            </a:r>
            <a:r>
              <a:rPr lang="it-IT" sz="2200" dirty="0" err="1"/>
              <a:t>strength</a:t>
            </a:r>
            <a:r>
              <a:rPr lang="it-IT" sz="2200" dirty="0"/>
              <a:t> and </a:t>
            </a:r>
            <a:r>
              <a:rPr lang="it-IT" sz="2200" dirty="0" err="1"/>
              <a:t>cardiovascular</a:t>
            </a:r>
            <a:r>
              <a:rPr lang="it-IT" sz="2200" dirty="0"/>
              <a:t> fitness to </a:t>
            </a:r>
            <a:r>
              <a:rPr lang="it-IT" sz="2200" dirty="0" err="1"/>
              <a:t>evaluate</a:t>
            </a:r>
            <a:r>
              <a:rPr lang="it-IT" sz="2200" dirty="0"/>
              <a:t> progress; </a:t>
            </a:r>
          </a:p>
          <a:p>
            <a:pPr marL="457200" indent="-457200">
              <a:buAutoNum type="arabicParenR"/>
            </a:pPr>
            <a:r>
              <a:rPr lang="it-IT" sz="2200" dirty="0"/>
              <a:t>Continue long-</a:t>
            </a:r>
            <a:r>
              <a:rPr lang="it-IT" sz="2200" dirty="0" err="1"/>
              <a:t>term</a:t>
            </a:r>
            <a:r>
              <a:rPr lang="it-IT" sz="2200" dirty="0"/>
              <a:t> </a:t>
            </a:r>
            <a:r>
              <a:rPr lang="it-IT" sz="2200" dirty="0" err="1"/>
              <a:t>monitoring</a:t>
            </a:r>
            <a:r>
              <a:rPr lang="it-IT" sz="2200" dirty="0"/>
              <a:t> with </a:t>
            </a:r>
            <a:r>
              <a:rPr lang="it-IT" sz="2200" dirty="0" err="1"/>
              <a:t>exercise</a:t>
            </a:r>
            <a:r>
              <a:rPr lang="it-IT" sz="2200" dirty="0"/>
              <a:t> </a:t>
            </a:r>
            <a:r>
              <a:rPr lang="it-IT" sz="2200" dirty="0" err="1"/>
              <a:t>professionals</a:t>
            </a:r>
            <a:r>
              <a:rPr lang="it-IT" sz="2200" dirty="0"/>
              <a:t> in the </a:t>
            </a:r>
            <a:r>
              <a:rPr lang="it-IT" sz="2200" dirty="0" err="1"/>
              <a:t>context</a:t>
            </a:r>
            <a:r>
              <a:rPr lang="it-IT" sz="2200" dirty="0"/>
              <a:t> of </a:t>
            </a:r>
            <a:r>
              <a:rPr lang="it-IT" sz="2200" dirty="0" err="1"/>
              <a:t>health</a:t>
            </a:r>
            <a:r>
              <a:rPr lang="it-IT" sz="2200" dirty="0"/>
              <a:t>; </a:t>
            </a:r>
          </a:p>
          <a:p>
            <a:pPr marL="457200" indent="-457200">
              <a:buAutoNum type="arabicParenR"/>
            </a:pPr>
            <a:r>
              <a:rPr lang="it-IT" sz="2200" dirty="0" err="1"/>
              <a:t>Consult</a:t>
            </a:r>
            <a:r>
              <a:rPr lang="it-IT" sz="2200" dirty="0"/>
              <a:t> with a </a:t>
            </a:r>
            <a:r>
              <a:rPr lang="it-IT" sz="2200" dirty="0" err="1"/>
              <a:t>registered</a:t>
            </a:r>
            <a:r>
              <a:rPr lang="it-IT" sz="2200" dirty="0"/>
              <a:t> </a:t>
            </a:r>
            <a:r>
              <a:rPr lang="it-IT" sz="2200" dirty="0" err="1"/>
              <a:t>dietitian</a:t>
            </a:r>
            <a:r>
              <a:rPr lang="it-IT" sz="2200" dirty="0"/>
              <a:t> to </a:t>
            </a:r>
            <a:r>
              <a:rPr lang="it-IT" sz="2200" dirty="0" err="1"/>
              <a:t>optimize</a:t>
            </a:r>
            <a:r>
              <a:rPr lang="it-IT" sz="2200" dirty="0"/>
              <a:t> </a:t>
            </a:r>
            <a:r>
              <a:rPr lang="it-IT" sz="2200" dirty="0" err="1"/>
              <a:t>nutrition</a:t>
            </a:r>
            <a:r>
              <a:rPr lang="it-IT" sz="2200" dirty="0"/>
              <a:t> </a:t>
            </a:r>
            <a:r>
              <a:rPr lang="it-IT" sz="2200" dirty="0" err="1"/>
              <a:t>alongside</a:t>
            </a:r>
            <a:r>
              <a:rPr lang="it-IT" sz="2200" dirty="0"/>
              <a:t> </a:t>
            </a:r>
            <a:r>
              <a:rPr lang="it-IT" sz="2200" dirty="0" err="1"/>
              <a:t>changes</a:t>
            </a:r>
            <a:r>
              <a:rPr lang="it-IT" sz="2200" dirty="0"/>
              <a:t> in PA.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4E462A4-3B96-C548-A1D0-015D5BACC650}"/>
              </a:ext>
            </a:extLst>
          </p:cNvPr>
          <p:cNvSpPr/>
          <p:nvPr/>
        </p:nvSpPr>
        <p:spPr>
          <a:xfrm>
            <a:off x="384313" y="257915"/>
            <a:ext cx="11396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Expert-</a:t>
            </a:r>
            <a:r>
              <a:rPr lang="it-IT" sz="2400" b="1" dirty="0" err="1">
                <a:solidFill>
                  <a:srgbClr val="FF0000"/>
                </a:solidFill>
              </a:rPr>
              <a:t>based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physical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activity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guidelines</a:t>
            </a:r>
            <a:r>
              <a:rPr lang="it-IT" sz="2400" b="1" dirty="0">
                <a:solidFill>
                  <a:srgbClr val="FF0000"/>
                </a:solidFill>
              </a:rPr>
              <a:t> for </a:t>
            </a:r>
            <a:r>
              <a:rPr lang="it-IT" sz="2400" b="1" dirty="0" err="1">
                <a:solidFill>
                  <a:srgbClr val="FF0000"/>
                </a:solidFill>
              </a:rPr>
              <a:t>metabolic</a:t>
            </a:r>
            <a:r>
              <a:rPr lang="it-IT" sz="2400" b="1" dirty="0">
                <a:solidFill>
                  <a:srgbClr val="FF0000"/>
                </a:solidFill>
              </a:rPr>
              <a:t> and </a:t>
            </a:r>
            <a:r>
              <a:rPr lang="it-IT" sz="2400" b="1" dirty="0" err="1">
                <a:solidFill>
                  <a:srgbClr val="FF0000"/>
                </a:solidFill>
              </a:rPr>
              <a:t>bariatric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surgery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patients</a:t>
            </a:r>
            <a:r>
              <a:rPr lang="it-IT" sz="2400" b="1" dirty="0">
                <a:solidFill>
                  <a:srgbClr val="FF0000"/>
                </a:solidFill>
              </a:rPr>
              <a:t>: a </a:t>
            </a:r>
            <a:r>
              <a:rPr lang="it-IT" sz="2400" b="1" dirty="0" err="1">
                <a:solidFill>
                  <a:srgbClr val="FF0000"/>
                </a:solidFill>
              </a:rPr>
              <a:t>systematic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review</a:t>
            </a:r>
            <a:r>
              <a:rPr lang="it-IT" sz="2400" b="1" dirty="0">
                <a:solidFill>
                  <a:srgbClr val="FF0000"/>
                </a:solidFill>
              </a:rPr>
              <a:t> of </a:t>
            </a:r>
            <a:r>
              <a:rPr lang="it-IT" sz="2400" b="1" dirty="0" err="1">
                <a:solidFill>
                  <a:srgbClr val="FF0000"/>
                </a:solidFill>
              </a:rPr>
              <a:t>randomized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controlled</a:t>
            </a:r>
            <a:r>
              <a:rPr lang="it-IT" sz="2400" b="1" dirty="0">
                <a:solidFill>
                  <a:srgbClr val="FF0000"/>
                </a:solidFill>
              </a:rPr>
              <a:t> trials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7538A95-B906-0A44-9DF0-A93F444DEEEB}"/>
              </a:ext>
            </a:extLst>
          </p:cNvPr>
          <p:cNvSpPr/>
          <p:nvPr/>
        </p:nvSpPr>
        <p:spPr>
          <a:xfrm>
            <a:off x="9024732" y="6547819"/>
            <a:ext cx="3392555" cy="256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>
                <a:hlinkClick r:id="rId2"/>
              </a:rPr>
              <a:t>Melissa Fernández-Alonso</a:t>
            </a:r>
            <a:r>
              <a:rPr lang="it-IT" sz="1050" baseline="30000" dirty="0"/>
              <a:t>  </a:t>
            </a:r>
            <a:r>
              <a:rPr lang="it-IT" sz="1050" dirty="0" err="1"/>
              <a:t>Surg</a:t>
            </a:r>
            <a:r>
              <a:rPr lang="it-IT" sz="1050" dirty="0"/>
              <a:t> </a:t>
            </a:r>
            <a:r>
              <a:rPr lang="it-IT" sz="1050" dirty="0" err="1"/>
              <a:t>Obes</a:t>
            </a:r>
            <a:r>
              <a:rPr lang="it-IT" sz="1050" dirty="0"/>
              <a:t> </a:t>
            </a:r>
            <a:r>
              <a:rPr lang="it-IT" sz="1050" dirty="0" err="1"/>
              <a:t>Relat</a:t>
            </a:r>
            <a:r>
              <a:rPr lang="it-IT" sz="1050" dirty="0"/>
              <a:t> </a:t>
            </a:r>
            <a:r>
              <a:rPr lang="it-IT" sz="1050" dirty="0" err="1"/>
              <a:t>Dis</a:t>
            </a:r>
            <a:r>
              <a:rPr lang="it-IT" sz="105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983277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FCAE56-CC2B-F64A-84CD-2C68B2E7E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305424"/>
            <a:ext cx="11638361" cy="63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7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FE87981-2FAA-0A42-90D8-EF3065ED1208}"/>
              </a:ext>
            </a:extLst>
          </p:cNvPr>
          <p:cNvSpPr/>
          <p:nvPr/>
        </p:nvSpPr>
        <p:spPr>
          <a:xfrm>
            <a:off x="1496290" y="205711"/>
            <a:ext cx="9434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</a:rPr>
              <a:t>Main</a:t>
            </a:r>
            <a:r>
              <a:rPr lang="it-IT" sz="2400" b="1" dirty="0">
                <a:solidFill>
                  <a:srgbClr val="C00000"/>
                </a:solidFill>
              </a:rPr>
              <a:t> benefits of </a:t>
            </a:r>
            <a:r>
              <a:rPr lang="it-IT" sz="2400" b="1" dirty="0" err="1">
                <a:solidFill>
                  <a:srgbClr val="C00000"/>
                </a:solidFill>
              </a:rPr>
              <a:t>physical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activity</a:t>
            </a:r>
            <a:r>
              <a:rPr lang="it-IT" sz="2400" b="1" dirty="0">
                <a:solidFill>
                  <a:srgbClr val="C00000"/>
                </a:solidFill>
              </a:rPr>
              <a:t>/</a:t>
            </a:r>
            <a:r>
              <a:rPr lang="it-IT" sz="2400" b="1" dirty="0" err="1">
                <a:solidFill>
                  <a:srgbClr val="C00000"/>
                </a:solidFill>
              </a:rPr>
              <a:t>exercise</a:t>
            </a:r>
            <a:r>
              <a:rPr lang="it-IT" sz="2400" b="1" dirty="0">
                <a:solidFill>
                  <a:srgbClr val="C00000"/>
                </a:solidFill>
              </a:rPr>
              <a:t> training in </a:t>
            </a:r>
            <a:r>
              <a:rPr lang="it-IT" sz="2400" b="1" dirty="0" err="1">
                <a:solidFill>
                  <a:srgbClr val="C00000"/>
                </a:solidFill>
              </a:rPr>
              <a:t>people</a:t>
            </a:r>
            <a:r>
              <a:rPr lang="it-IT" sz="2400" b="1" dirty="0">
                <a:solidFill>
                  <a:srgbClr val="C00000"/>
                </a:solidFill>
              </a:rPr>
              <a:t> with </a:t>
            </a:r>
            <a:r>
              <a:rPr lang="it-IT" sz="2400" b="1" dirty="0" err="1">
                <a:solidFill>
                  <a:srgbClr val="C00000"/>
                </a:solidFill>
              </a:rPr>
              <a:t>obesity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A3713B0-8781-A043-881F-ACCC7F1F90FA}"/>
              </a:ext>
            </a:extLst>
          </p:cNvPr>
          <p:cNvSpPr/>
          <p:nvPr/>
        </p:nvSpPr>
        <p:spPr>
          <a:xfrm>
            <a:off x="8182665" y="6384587"/>
            <a:ext cx="37978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dirty="0" err="1"/>
              <a:t>Oppert</a:t>
            </a:r>
            <a:r>
              <a:rPr lang="it-IT" sz="1050" dirty="0"/>
              <a:t> JM, </a:t>
            </a:r>
            <a:r>
              <a:rPr lang="it-IT" sz="1050" dirty="0" err="1"/>
              <a:t>Reviews</a:t>
            </a:r>
            <a:r>
              <a:rPr lang="it-IT" sz="1050" dirty="0"/>
              <a:t> in Endocrine and </a:t>
            </a:r>
            <a:r>
              <a:rPr lang="it-IT" sz="1050" dirty="0" err="1"/>
              <a:t>Metabolic</a:t>
            </a:r>
            <a:r>
              <a:rPr lang="it-IT" sz="1050" dirty="0"/>
              <a:t> </a:t>
            </a:r>
            <a:r>
              <a:rPr lang="it-IT" sz="1050" dirty="0" err="1"/>
              <a:t>Disorders</a:t>
            </a:r>
            <a:r>
              <a:rPr lang="it-IT" sz="1050" dirty="0"/>
              <a:t>  2023 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D586D37-33FB-3543-8655-3CD18D4B80E3}"/>
              </a:ext>
            </a:extLst>
          </p:cNvPr>
          <p:cNvGrpSpPr/>
          <p:nvPr/>
        </p:nvGrpSpPr>
        <p:grpSpPr>
          <a:xfrm>
            <a:off x="265044" y="775854"/>
            <a:ext cx="11675700" cy="5500255"/>
            <a:chOff x="153362" y="775854"/>
            <a:chExt cx="11827138" cy="550025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CCF6C54-7B3B-6043-B53F-8357B43E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362" y="775854"/>
              <a:ext cx="11827138" cy="5500255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E780CE8-0484-EE4B-B59E-8F8BF31BE014}"/>
                </a:ext>
              </a:extLst>
            </p:cNvPr>
            <p:cNvSpPr txBox="1"/>
            <p:nvPr/>
          </p:nvSpPr>
          <p:spPr>
            <a:xfrm>
              <a:off x="8825345" y="5306291"/>
              <a:ext cx="17030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latin typeface="+mj-lt"/>
                </a:rPr>
                <a:t>and </a:t>
              </a:r>
              <a:r>
                <a:rPr lang="it-IT" sz="1600" b="1" dirty="0" err="1">
                  <a:latin typeface="+mj-lt"/>
                </a:rPr>
                <a:t>mental</a:t>
              </a:r>
              <a:r>
                <a:rPr lang="it-IT" sz="1600" b="1" dirty="0">
                  <a:latin typeface="+mj-lt"/>
                </a:rPr>
                <a:t> </a:t>
              </a:r>
              <a:r>
                <a:rPr lang="it-IT" sz="1600" b="1" dirty="0" err="1">
                  <a:latin typeface="+mj-lt"/>
                </a:rPr>
                <a:t>health</a:t>
              </a:r>
              <a:endParaRPr lang="it-IT" sz="16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75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4821124-E2CE-9542-8625-18EC98CD7852}"/>
              </a:ext>
            </a:extLst>
          </p:cNvPr>
          <p:cNvSpPr/>
          <p:nvPr/>
        </p:nvSpPr>
        <p:spPr>
          <a:xfrm>
            <a:off x="457199" y="5735314"/>
            <a:ext cx="11513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STIXTwoText" pitchFamily="2" charset="0"/>
              </a:rPr>
              <a:t>PA </a:t>
            </a:r>
            <a:r>
              <a:rPr lang="it-IT" dirty="0" err="1">
                <a:latin typeface="STIXTwoText" pitchFamily="2" charset="0"/>
              </a:rPr>
              <a:t>interventions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should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adopt</a:t>
            </a:r>
            <a:r>
              <a:rPr lang="it-IT" dirty="0">
                <a:latin typeface="STIXTwoText" pitchFamily="2" charset="0"/>
              </a:rPr>
              <a:t> a training mode </a:t>
            </a:r>
            <a:r>
              <a:rPr lang="it-IT" dirty="0" err="1">
                <a:latin typeface="STIXTwoText" pitchFamily="2" charset="0"/>
              </a:rPr>
              <a:t>that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combines</a:t>
            </a:r>
            <a:r>
              <a:rPr lang="it-IT" dirty="0">
                <a:latin typeface="STIXTwoText" pitchFamily="2" charset="0"/>
              </a:rPr>
              <a:t> RT with AE, </a:t>
            </a:r>
            <a:r>
              <a:rPr lang="it-IT" dirty="0" err="1">
                <a:latin typeface="STIXTwoText" pitchFamily="2" charset="0"/>
              </a:rPr>
              <a:t>clearly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specify</a:t>
            </a:r>
            <a:r>
              <a:rPr lang="it-IT" dirty="0">
                <a:latin typeface="STIXTwoText" pitchFamily="2" charset="0"/>
              </a:rPr>
              <a:t> training </a:t>
            </a:r>
            <a:r>
              <a:rPr lang="it-IT" dirty="0" err="1">
                <a:latin typeface="STIXTwoText" pitchFamily="2" charset="0"/>
              </a:rPr>
              <a:t>equipment</a:t>
            </a:r>
            <a:r>
              <a:rPr lang="it-IT" dirty="0">
                <a:latin typeface="STIXTwoText" pitchFamily="2" charset="0"/>
              </a:rPr>
              <a:t> and </a:t>
            </a:r>
            <a:r>
              <a:rPr lang="it-IT" dirty="0" err="1">
                <a:latin typeface="STIXTwoText" pitchFamily="2" charset="0"/>
              </a:rPr>
              <a:t>locations</a:t>
            </a:r>
            <a:r>
              <a:rPr lang="it-IT" dirty="0">
                <a:latin typeface="STIXTwoText" pitchFamily="2" charset="0"/>
              </a:rPr>
              <a:t>, and </a:t>
            </a:r>
            <a:r>
              <a:rPr lang="it-IT" dirty="0" err="1">
                <a:latin typeface="STIXTwoText" pitchFamily="2" charset="0"/>
              </a:rPr>
              <a:t>provide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supervision</a:t>
            </a:r>
            <a:r>
              <a:rPr lang="it-IT" dirty="0">
                <a:latin typeface="STIXTwoText" pitchFamily="2" charset="0"/>
              </a:rPr>
              <a:t>, </a:t>
            </a:r>
            <a:r>
              <a:rPr lang="it-IT" dirty="0" err="1">
                <a:latin typeface="STIXTwoText" pitchFamily="2" charset="0"/>
              </a:rPr>
              <a:t>motivational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strategies</a:t>
            </a:r>
            <a:r>
              <a:rPr lang="it-IT" dirty="0">
                <a:latin typeface="STIXTwoText" pitchFamily="2" charset="0"/>
              </a:rPr>
              <a:t>, </a:t>
            </a:r>
            <a:r>
              <a:rPr lang="it-IT" dirty="0" err="1">
                <a:latin typeface="STIXTwoText" pitchFamily="2" charset="0"/>
              </a:rPr>
              <a:t>replicable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exercise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guidance</a:t>
            </a:r>
            <a:r>
              <a:rPr lang="it-IT" dirty="0">
                <a:latin typeface="STIXTwoText" pitchFamily="2" charset="0"/>
              </a:rPr>
              <a:t>, and training </a:t>
            </a:r>
            <a:r>
              <a:rPr lang="it-IT" dirty="0" err="1">
                <a:latin typeface="STIXTwoText" pitchFamily="2" charset="0"/>
              </a:rPr>
              <a:t>adherence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evaluations</a:t>
            </a:r>
            <a:r>
              <a:rPr lang="it-IT" dirty="0">
                <a:latin typeface="STIXTwoText" pitchFamily="2" charset="0"/>
              </a:rPr>
              <a:t> to </a:t>
            </a:r>
            <a:r>
              <a:rPr lang="it-IT" dirty="0" err="1">
                <a:latin typeface="STIXTwoText" pitchFamily="2" charset="0"/>
              </a:rPr>
              <a:t>enhance</a:t>
            </a:r>
            <a:r>
              <a:rPr lang="it-IT" dirty="0">
                <a:latin typeface="STIXTwoText" pitchFamily="2" charset="0"/>
              </a:rPr>
              <a:t> the long-</a:t>
            </a:r>
            <a:r>
              <a:rPr lang="it-IT" dirty="0" err="1">
                <a:latin typeface="STIXTwoText" pitchFamily="2" charset="0"/>
              </a:rPr>
              <a:t>term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improvement</a:t>
            </a:r>
            <a:r>
              <a:rPr lang="it-IT" dirty="0">
                <a:latin typeface="STIXTwoText" pitchFamily="2" charset="0"/>
              </a:rPr>
              <a:t> of PA </a:t>
            </a:r>
            <a:r>
              <a:rPr lang="it-IT" dirty="0" err="1">
                <a:latin typeface="STIXTwoText" pitchFamily="2" charset="0"/>
              </a:rPr>
              <a:t>levels</a:t>
            </a:r>
            <a:r>
              <a:rPr lang="it-IT" dirty="0">
                <a:latin typeface="STIXTwoText" pitchFamily="2" charset="0"/>
              </a:rPr>
              <a:t> in post-</a:t>
            </a:r>
            <a:r>
              <a:rPr lang="it-IT" dirty="0" err="1">
                <a:latin typeface="STIXTwoText" pitchFamily="2" charset="0"/>
              </a:rPr>
              <a:t>bariatric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patients</a:t>
            </a:r>
            <a:r>
              <a:rPr lang="it-IT" dirty="0">
                <a:latin typeface="STIXTwoText" pitchFamily="2" charset="0"/>
              </a:rPr>
              <a:t>. 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FC6C456-DFA4-8241-BD71-6F34EAA8BF89}"/>
              </a:ext>
            </a:extLst>
          </p:cNvPr>
          <p:cNvSpPr/>
          <p:nvPr/>
        </p:nvSpPr>
        <p:spPr>
          <a:xfrm>
            <a:off x="4900228" y="10222"/>
            <a:ext cx="2031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err="1"/>
              <a:t>Conclusions</a:t>
            </a:r>
            <a:r>
              <a:rPr lang="it-IT" sz="2800" b="1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EDDC09A-A54E-2044-9070-AD1D8A37D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1" y="1035458"/>
            <a:ext cx="6284191" cy="419784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E5A5524-0FF9-8F41-A460-F2C92AF6C0A5}"/>
              </a:ext>
            </a:extLst>
          </p:cNvPr>
          <p:cNvSpPr/>
          <p:nvPr/>
        </p:nvSpPr>
        <p:spPr>
          <a:xfrm>
            <a:off x="255531" y="764297"/>
            <a:ext cx="5203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STIXTwoText" pitchFamily="2" charset="0"/>
              </a:rPr>
              <a:t>Consensus</a:t>
            </a:r>
            <a:r>
              <a:rPr lang="it-IT" dirty="0">
                <a:latin typeface="STIXTwoText" pitchFamily="2" charset="0"/>
              </a:rPr>
              <a:t> on </a:t>
            </a:r>
            <a:r>
              <a:rPr lang="it-IT" dirty="0" err="1">
                <a:latin typeface="STIXTwoText" pitchFamily="2" charset="0"/>
              </a:rPr>
              <a:t>exercise</a:t>
            </a:r>
            <a:r>
              <a:rPr lang="it-IT" dirty="0">
                <a:latin typeface="STIXTwoText" pitchFamily="2" charset="0"/>
              </a:rPr>
              <a:t> reporting </a:t>
            </a:r>
            <a:r>
              <a:rPr lang="it-IT" dirty="0" err="1">
                <a:latin typeface="STIXTwoText" pitchFamily="2" charset="0"/>
              </a:rPr>
              <a:t>template</a:t>
            </a:r>
            <a:r>
              <a:rPr lang="it-IT" dirty="0">
                <a:latin typeface="STIXTwoText" pitchFamily="2" charset="0"/>
              </a:rPr>
              <a:t> (CERT)</a:t>
            </a:r>
            <a:endParaRPr lang="it-IT" dirty="0">
              <a:effectLst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349DBE7-1163-4B4B-B2F8-534CEDA302A6}"/>
              </a:ext>
            </a:extLst>
          </p:cNvPr>
          <p:cNvSpPr/>
          <p:nvPr/>
        </p:nvSpPr>
        <p:spPr>
          <a:xfrm>
            <a:off x="4971562" y="3639933"/>
            <a:ext cx="11737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i="1" dirty="0" err="1">
                <a:latin typeface="STIXTwoText" pitchFamily="2" charset="0"/>
              </a:rPr>
              <a:t>Obesity</a:t>
            </a:r>
            <a:r>
              <a:rPr lang="it-IT" sz="800" i="1" dirty="0">
                <a:latin typeface="STIXTwoText" pitchFamily="2" charset="0"/>
              </a:rPr>
              <a:t> </a:t>
            </a:r>
            <a:r>
              <a:rPr lang="it-IT" sz="800" i="1" dirty="0" err="1">
                <a:latin typeface="STIXTwoText" pitchFamily="2" charset="0"/>
              </a:rPr>
              <a:t>Reviews</a:t>
            </a:r>
            <a:r>
              <a:rPr lang="it-IT" sz="800" i="1" dirty="0">
                <a:latin typeface="STIXTwoText" pitchFamily="2" charset="0"/>
              </a:rPr>
              <a:t>, </a:t>
            </a:r>
            <a:r>
              <a:rPr lang="it-IT" sz="800" dirty="0">
                <a:latin typeface="STIXTwoText" pitchFamily="2" charset="0"/>
              </a:rPr>
              <a:t>2025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4712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7A72B5-7F29-364F-A5CF-8366CC7AB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615950"/>
            <a:ext cx="8763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16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778E5C-C71D-CE47-B175-FA2D1016B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27" y="384313"/>
            <a:ext cx="10821859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7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982BAA39-8A79-6F4F-AA1B-217FEA41F4B3}"/>
              </a:ext>
            </a:extLst>
          </p:cNvPr>
          <p:cNvSpPr/>
          <p:nvPr/>
        </p:nvSpPr>
        <p:spPr>
          <a:xfrm>
            <a:off x="206943" y="3830771"/>
            <a:ext cx="156651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 err="1"/>
              <a:t>J</a:t>
            </a:r>
            <a:r>
              <a:rPr lang="it-IT" sz="1050" dirty="0"/>
              <a:t> Sport </a:t>
            </a:r>
            <a:r>
              <a:rPr lang="it-IT" sz="1050" dirty="0" err="1"/>
              <a:t>Health</a:t>
            </a:r>
            <a:r>
              <a:rPr lang="it-IT" sz="1050" dirty="0"/>
              <a:t> Sci, 2021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AA295B8-4976-EA4B-A207-D9E7F1901AA0}"/>
              </a:ext>
            </a:extLst>
          </p:cNvPr>
          <p:cNvGrpSpPr/>
          <p:nvPr/>
        </p:nvGrpSpPr>
        <p:grpSpPr>
          <a:xfrm>
            <a:off x="246699" y="1008292"/>
            <a:ext cx="3971975" cy="2492921"/>
            <a:chOff x="206943" y="1008292"/>
            <a:chExt cx="3971975" cy="2492921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9D5AB077-4CCA-344D-A5B6-A499CA0AFF7C}"/>
                </a:ext>
              </a:extLst>
            </p:cNvPr>
            <p:cNvGrpSpPr/>
            <p:nvPr/>
          </p:nvGrpSpPr>
          <p:grpSpPr>
            <a:xfrm>
              <a:off x="206943" y="1008292"/>
              <a:ext cx="3971975" cy="2492921"/>
              <a:chOff x="7572324" y="3723860"/>
              <a:chExt cx="3971975" cy="2492921"/>
            </a:xfrm>
          </p:grpSpPr>
          <p:pic>
            <p:nvPicPr>
              <p:cNvPr id="10" name="Picture 2" descr="https://www.ncbi.nlm.nih.gov/corecgi/tileshop/tileshop.fcgi?p=PMC3&amp;id=644184&amp;s=127&amp;r=1&amp;c=1">
                <a:extLst>
                  <a:ext uri="{FF2B5EF4-FFF2-40B4-BE49-F238E27FC236}">
                    <a16:creationId xmlns:a16="http://schemas.microsoft.com/office/drawing/2014/main" id="{93B57EDB-DE63-8943-87A4-DCE881A842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2324" y="3723860"/>
                <a:ext cx="3971975" cy="2492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653FFE9-ACFF-D54B-BA70-2EA421B854C1}"/>
                  </a:ext>
                </a:extLst>
              </p:cNvPr>
              <p:cNvSpPr txBox="1"/>
              <p:nvPr/>
            </p:nvSpPr>
            <p:spPr>
              <a:xfrm>
                <a:off x="8511390" y="4558748"/>
                <a:ext cx="8162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SURGICAL OR</a:t>
                </a:r>
              </a:p>
            </p:txBody>
          </p:sp>
        </p:grpSp>
        <p:cxnSp>
          <p:nvCxnSpPr>
            <p:cNvPr id="12" name="Connettore 4 11">
              <a:extLst>
                <a:ext uri="{FF2B5EF4-FFF2-40B4-BE49-F238E27FC236}">
                  <a16:creationId xmlns:a16="http://schemas.microsoft.com/office/drawing/2014/main" id="{34BDBD08-800F-5B4A-93D5-2EB3CBE5CFC0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40" y="2386520"/>
              <a:ext cx="913790" cy="667212"/>
            </a:xfrm>
            <a:prstGeom prst="bentConnector3">
              <a:avLst>
                <a:gd name="adj1" fmla="val 70303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4 13">
              <a:extLst>
                <a:ext uri="{FF2B5EF4-FFF2-40B4-BE49-F238E27FC236}">
                  <a16:creationId xmlns:a16="http://schemas.microsoft.com/office/drawing/2014/main" id="{A6F03E24-11A7-A348-A3CA-BB01D37A2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9140" y="1762540"/>
              <a:ext cx="966983" cy="518716"/>
            </a:xfrm>
            <a:prstGeom prst="bentConnector3">
              <a:avLst>
                <a:gd name="adj1" fmla="val 66445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82F5D6AF-CD7D-4E4B-AD14-2B5DE4D41A34}"/>
              </a:ext>
            </a:extLst>
          </p:cNvPr>
          <p:cNvSpPr/>
          <p:nvPr/>
        </p:nvSpPr>
        <p:spPr>
          <a:xfrm>
            <a:off x="10204900" y="6511912"/>
            <a:ext cx="16690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dirty="0" err="1"/>
              <a:t>Legrand</a:t>
            </a:r>
            <a:r>
              <a:rPr lang="it-IT" sz="1050" dirty="0"/>
              <a:t> MA, </a:t>
            </a:r>
            <a:r>
              <a:rPr lang="it-IT" sz="1050" dirty="0" err="1"/>
              <a:t>Obesity</a:t>
            </a:r>
            <a:r>
              <a:rPr lang="it-IT" sz="1050" dirty="0"/>
              <a:t>, 2026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46F7CD0A-9C66-374A-8556-35DA8B9FA9F0}"/>
              </a:ext>
            </a:extLst>
          </p:cNvPr>
          <p:cNvGrpSpPr/>
          <p:nvPr/>
        </p:nvGrpSpPr>
        <p:grpSpPr>
          <a:xfrm>
            <a:off x="4145668" y="490331"/>
            <a:ext cx="7728279" cy="6076542"/>
            <a:chOff x="4145668" y="490331"/>
            <a:chExt cx="7728279" cy="6076542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2A51597C-B3F0-8445-8C41-7ABD30246C34}"/>
                </a:ext>
              </a:extLst>
            </p:cNvPr>
            <p:cNvGrpSpPr/>
            <p:nvPr/>
          </p:nvGrpSpPr>
          <p:grpSpPr>
            <a:xfrm>
              <a:off x="4317944" y="490331"/>
              <a:ext cx="7556003" cy="6076542"/>
              <a:chOff x="1484243" y="61805"/>
              <a:chExt cx="8507896" cy="6798622"/>
            </a:xfrm>
          </p:grpSpPr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0996428-7A08-D34B-A63D-E810D080AD6E}"/>
                  </a:ext>
                </a:extLst>
              </p:cNvPr>
              <p:cNvSpPr txBox="1"/>
              <p:nvPr/>
            </p:nvSpPr>
            <p:spPr>
              <a:xfrm>
                <a:off x="2484351" y="132125"/>
                <a:ext cx="25637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>
                    <a:solidFill>
                      <a:srgbClr val="7030A0"/>
                    </a:solidFill>
                  </a:rPr>
                  <a:t>Weight</a:t>
                </a:r>
                <a:r>
                  <a:rPr lang="it-IT" b="1" dirty="0">
                    <a:solidFill>
                      <a:srgbClr val="7030A0"/>
                    </a:solidFill>
                  </a:rPr>
                  <a:t> </a:t>
                </a:r>
                <a:r>
                  <a:rPr lang="it-IT" b="1" dirty="0" err="1">
                    <a:solidFill>
                      <a:srgbClr val="7030A0"/>
                    </a:solidFill>
                  </a:rPr>
                  <a:t>Loss</a:t>
                </a:r>
                <a:r>
                  <a:rPr lang="it-IT" b="1" dirty="0">
                    <a:solidFill>
                      <a:srgbClr val="7030A0"/>
                    </a:solidFill>
                  </a:rPr>
                  <a:t> </a:t>
                </a:r>
                <a:r>
                  <a:rPr lang="it-IT" b="1" dirty="0" err="1">
                    <a:solidFill>
                      <a:srgbClr val="7030A0"/>
                    </a:solidFill>
                  </a:rPr>
                  <a:t>Intervention</a:t>
                </a:r>
                <a:endParaRPr lang="it-IT" b="1" dirty="0">
                  <a:solidFill>
                    <a:srgbClr val="7030A0"/>
                  </a:solidFill>
                </a:endParaRPr>
              </a:p>
            </p:txBody>
          </p:sp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3233D265-892E-BF46-8D7F-82DADBD26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4243" y="582009"/>
                <a:ext cx="8507896" cy="6278418"/>
              </a:xfrm>
              <a:prstGeom prst="rect">
                <a:avLst/>
              </a:prstGeom>
            </p:spPr>
          </p:pic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667DCBD-167B-F140-96D1-29504139E33B}"/>
                  </a:ext>
                </a:extLst>
              </p:cNvPr>
              <p:cNvSpPr txBox="1"/>
              <p:nvPr/>
            </p:nvSpPr>
            <p:spPr>
              <a:xfrm>
                <a:off x="5683713" y="61805"/>
                <a:ext cx="3819468" cy="6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Strategies</a:t>
                </a:r>
                <a:r>
                  <a:rPr lang="it-IT" b="1" dirty="0">
                    <a:solidFill>
                      <a:schemeClr val="accent6">
                        <a:lumMod val="75000"/>
                      </a:schemeClr>
                    </a:solidFill>
                  </a:rPr>
                  <a:t> to </a:t>
                </a:r>
                <a:r>
                  <a:rPr lang="it-IT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preserve</a:t>
                </a:r>
                <a:r>
                  <a:rPr lang="it-IT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lean</a:t>
                </a:r>
                <a:r>
                  <a:rPr lang="it-IT" b="1" dirty="0">
                    <a:solidFill>
                      <a:schemeClr val="accent6">
                        <a:lumMod val="75000"/>
                      </a:schemeClr>
                    </a:solidFill>
                  </a:rPr>
                  <a:t> mass </a:t>
                </a:r>
                <a:r>
                  <a:rPr lang="it-IT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during</a:t>
                </a:r>
                <a:r>
                  <a:rPr lang="it-IT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Weight</a:t>
                </a:r>
                <a:r>
                  <a:rPr lang="it-IT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Loss</a:t>
                </a:r>
                <a:r>
                  <a:rPr lang="it-IT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Intervention</a:t>
                </a:r>
                <a:endParaRPr lang="it-IT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5" name="Parentesi graffa aperta 24">
              <a:extLst>
                <a:ext uri="{FF2B5EF4-FFF2-40B4-BE49-F238E27FC236}">
                  <a16:creationId xmlns:a16="http://schemas.microsoft.com/office/drawing/2014/main" id="{8AAE9AEC-9C6C-A74E-9E73-9E5DAD7A3419}"/>
                </a:ext>
              </a:extLst>
            </p:cNvPr>
            <p:cNvSpPr/>
            <p:nvPr/>
          </p:nvSpPr>
          <p:spPr>
            <a:xfrm>
              <a:off x="4145668" y="1008292"/>
              <a:ext cx="333569" cy="2822479"/>
            </a:xfrm>
            <a:prstGeom prst="leftBrac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DACDF151-B93C-9D44-AADD-2B097FF2A3E3}"/>
              </a:ext>
            </a:extLst>
          </p:cNvPr>
          <p:cNvSpPr/>
          <p:nvPr/>
        </p:nvSpPr>
        <p:spPr>
          <a:xfrm>
            <a:off x="1318896" y="28666"/>
            <a:ext cx="9434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</a:rPr>
              <a:t>Main</a:t>
            </a:r>
            <a:r>
              <a:rPr lang="it-IT" sz="2400" b="1" dirty="0">
                <a:solidFill>
                  <a:srgbClr val="C00000"/>
                </a:solidFill>
              </a:rPr>
              <a:t> benefits of </a:t>
            </a:r>
            <a:r>
              <a:rPr lang="it-IT" sz="2400" b="1" dirty="0" err="1">
                <a:solidFill>
                  <a:srgbClr val="C00000"/>
                </a:solidFill>
              </a:rPr>
              <a:t>physical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activity</a:t>
            </a:r>
            <a:r>
              <a:rPr lang="it-IT" sz="2400" b="1" dirty="0">
                <a:solidFill>
                  <a:srgbClr val="C00000"/>
                </a:solidFill>
              </a:rPr>
              <a:t>/</a:t>
            </a:r>
            <a:r>
              <a:rPr lang="it-IT" sz="2400" b="1" dirty="0" err="1">
                <a:solidFill>
                  <a:srgbClr val="C00000"/>
                </a:solidFill>
              </a:rPr>
              <a:t>exercise</a:t>
            </a:r>
            <a:r>
              <a:rPr lang="it-IT" sz="2400" b="1" dirty="0">
                <a:solidFill>
                  <a:srgbClr val="C00000"/>
                </a:solidFill>
              </a:rPr>
              <a:t> training in </a:t>
            </a:r>
            <a:r>
              <a:rPr lang="it-IT" sz="2400" b="1" dirty="0" err="1">
                <a:solidFill>
                  <a:srgbClr val="C00000"/>
                </a:solidFill>
              </a:rPr>
              <a:t>people</a:t>
            </a:r>
            <a:r>
              <a:rPr lang="it-IT" sz="2400" b="1" dirty="0">
                <a:solidFill>
                  <a:srgbClr val="C00000"/>
                </a:solidFill>
              </a:rPr>
              <a:t> with </a:t>
            </a:r>
            <a:r>
              <a:rPr lang="it-IT" sz="2400" b="1" dirty="0" err="1">
                <a:solidFill>
                  <a:srgbClr val="C00000"/>
                </a:solidFill>
              </a:rPr>
              <a:t>obesity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738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B33D8E58-5807-C24E-B328-9F7C59F00928}"/>
              </a:ext>
            </a:extLst>
          </p:cNvPr>
          <p:cNvGrpSpPr/>
          <p:nvPr/>
        </p:nvGrpSpPr>
        <p:grpSpPr>
          <a:xfrm>
            <a:off x="669541" y="557027"/>
            <a:ext cx="11341854" cy="6026812"/>
            <a:chOff x="815315" y="158438"/>
            <a:chExt cx="11341854" cy="6026812"/>
          </a:xfrm>
        </p:grpSpPr>
        <p:pic>
          <p:nvPicPr>
            <p:cNvPr id="11" name="Picture 3" descr="https://drscottlear.com/wp-content/uploads/2020/09/image.png">
              <a:extLst>
                <a:ext uri="{FF2B5EF4-FFF2-40B4-BE49-F238E27FC236}">
                  <a16:creationId xmlns:a16="http://schemas.microsoft.com/office/drawing/2014/main" id="{B862D938-E897-B54C-BF53-C5D1CE9213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15" y="556892"/>
              <a:ext cx="4471208" cy="284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www.ironmagazine.com/wp-content/uploads/2022/01/neat.jpg">
              <a:extLst>
                <a:ext uri="{FF2B5EF4-FFF2-40B4-BE49-F238E27FC236}">
                  <a16:creationId xmlns:a16="http://schemas.microsoft.com/office/drawing/2014/main" id="{1E7FEF4E-8FD2-0D47-B629-0A96F074A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743" y="158438"/>
              <a:ext cx="5645426" cy="57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05B4D17-8036-1846-AAB3-60CC29FBD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228" y="3497299"/>
              <a:ext cx="4183295" cy="2687951"/>
            </a:xfrm>
            <a:prstGeom prst="rect">
              <a:avLst/>
            </a:prstGeom>
          </p:spPr>
        </p:pic>
        <p:cxnSp>
          <p:nvCxnSpPr>
            <p:cNvPr id="8" name="Connettore 7 7">
              <a:extLst>
                <a:ext uri="{FF2B5EF4-FFF2-40B4-BE49-F238E27FC236}">
                  <a16:creationId xmlns:a16="http://schemas.microsoft.com/office/drawing/2014/main" id="{69BF8721-9A3E-8B49-8576-B4D49472FDA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40006" y="1992359"/>
              <a:ext cx="1983150" cy="1960839"/>
            </a:xfrm>
            <a:prstGeom prst="curvedConnector3">
              <a:avLst>
                <a:gd name="adj1" fmla="val 42315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FD6BA343-8518-AE4B-A9D9-C14A88274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0" y="-4907"/>
            <a:ext cx="6095999" cy="8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6D0A558-DCBA-5E49-A2B7-664DBB359AC9}"/>
              </a:ext>
            </a:extLst>
          </p:cNvPr>
          <p:cNvGrpSpPr/>
          <p:nvPr/>
        </p:nvGrpSpPr>
        <p:grpSpPr>
          <a:xfrm>
            <a:off x="238540" y="225286"/>
            <a:ext cx="11714921" cy="6374297"/>
            <a:chOff x="291547" y="0"/>
            <a:chExt cx="11489407" cy="668056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EED9874-9837-B540-9561-76FCA85EC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548" y="600286"/>
              <a:ext cx="11489406" cy="5953322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49AEBA5-7975-3D44-BB68-3AF4BBC03113}"/>
                </a:ext>
              </a:extLst>
            </p:cNvPr>
            <p:cNvSpPr/>
            <p:nvPr/>
          </p:nvSpPr>
          <p:spPr>
            <a:xfrm>
              <a:off x="291547" y="0"/>
              <a:ext cx="113173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211E1E"/>
                  </a:solidFill>
                </a:rPr>
                <a:t>How </a:t>
              </a:r>
              <a:r>
                <a:rPr lang="it-IT" b="1" dirty="0" err="1">
                  <a:solidFill>
                    <a:srgbClr val="211E1E"/>
                  </a:solidFill>
                </a:rPr>
                <a:t>physical</a:t>
              </a:r>
              <a:r>
                <a:rPr lang="it-IT" b="1" dirty="0">
                  <a:solidFill>
                    <a:srgbClr val="211E1E"/>
                  </a:solidFill>
                </a:rPr>
                <a:t> </a:t>
              </a:r>
              <a:r>
                <a:rPr lang="it-IT" b="1" dirty="0" err="1">
                  <a:solidFill>
                    <a:srgbClr val="211E1E"/>
                  </a:solidFill>
                </a:rPr>
                <a:t>activity</a:t>
              </a:r>
              <a:r>
                <a:rPr lang="it-IT" b="1" dirty="0">
                  <a:solidFill>
                    <a:srgbClr val="211E1E"/>
                  </a:solidFill>
                </a:rPr>
                <a:t> </a:t>
              </a:r>
              <a:r>
                <a:rPr lang="it-IT" b="1" dirty="0" err="1">
                  <a:solidFill>
                    <a:srgbClr val="211E1E"/>
                  </a:solidFill>
                </a:rPr>
                <a:t>contributes</a:t>
              </a:r>
              <a:r>
                <a:rPr lang="it-IT" b="1" dirty="0">
                  <a:solidFill>
                    <a:srgbClr val="211E1E"/>
                  </a:solidFill>
                </a:rPr>
                <a:t> to body </a:t>
              </a:r>
              <a:r>
                <a:rPr lang="it-IT" b="1" dirty="0" err="1">
                  <a:solidFill>
                    <a:srgbClr val="211E1E"/>
                  </a:solidFill>
                </a:rPr>
                <a:t>composition</a:t>
              </a:r>
              <a:r>
                <a:rPr lang="it-IT" b="1" dirty="0">
                  <a:solidFill>
                    <a:srgbClr val="211E1E"/>
                  </a:solidFill>
                </a:rPr>
                <a:t>, </a:t>
              </a:r>
              <a:r>
                <a:rPr lang="it-IT" b="1" dirty="0" err="1">
                  <a:solidFill>
                    <a:srgbClr val="211E1E"/>
                  </a:solidFill>
                </a:rPr>
                <a:t>components</a:t>
              </a:r>
              <a:r>
                <a:rPr lang="it-IT" b="1" dirty="0">
                  <a:solidFill>
                    <a:srgbClr val="211E1E"/>
                  </a:solidFill>
                </a:rPr>
                <a:t> of fitness, and </a:t>
              </a:r>
              <a:r>
                <a:rPr lang="it-IT" b="1" dirty="0" err="1">
                  <a:solidFill>
                    <a:srgbClr val="211E1E"/>
                  </a:solidFill>
                </a:rPr>
                <a:t>health</a:t>
              </a:r>
              <a:r>
                <a:rPr lang="it-IT" b="1" dirty="0">
                  <a:solidFill>
                    <a:srgbClr val="211E1E"/>
                  </a:solidFill>
                </a:rPr>
                <a:t> </a:t>
              </a:r>
              <a:r>
                <a:rPr lang="it-IT" b="1" dirty="0" err="1">
                  <a:solidFill>
                    <a:srgbClr val="211E1E"/>
                  </a:solidFill>
                </a:rPr>
                <a:t>within</a:t>
              </a:r>
              <a:r>
                <a:rPr lang="it-IT" b="1" dirty="0">
                  <a:solidFill>
                    <a:srgbClr val="211E1E"/>
                  </a:solidFill>
                </a:rPr>
                <a:t> </a:t>
              </a:r>
              <a:r>
                <a:rPr lang="it-IT" b="1" dirty="0" err="1">
                  <a:solidFill>
                    <a:srgbClr val="211E1E"/>
                  </a:solidFill>
                </a:rPr>
                <a:t>approaches</a:t>
              </a:r>
              <a:r>
                <a:rPr lang="it-IT" b="1" dirty="0">
                  <a:solidFill>
                    <a:srgbClr val="211E1E"/>
                  </a:solidFill>
                </a:rPr>
                <a:t> </a:t>
              </a:r>
              <a:r>
                <a:rPr lang="it-IT" b="1" dirty="0" err="1">
                  <a:solidFill>
                    <a:srgbClr val="211E1E"/>
                  </a:solidFill>
                </a:rPr>
                <a:t>targeting</a:t>
              </a:r>
              <a:r>
                <a:rPr lang="it-IT" b="1" dirty="0">
                  <a:solidFill>
                    <a:srgbClr val="211E1E"/>
                  </a:solidFill>
                </a:rPr>
                <a:t> body </a:t>
              </a:r>
              <a:r>
                <a:rPr lang="it-IT" b="1" dirty="0" err="1">
                  <a:solidFill>
                    <a:srgbClr val="211E1E"/>
                  </a:solidFill>
                </a:rPr>
                <a:t>weight</a:t>
              </a:r>
              <a:r>
                <a:rPr lang="it-IT" b="1" dirty="0">
                  <a:solidFill>
                    <a:srgbClr val="211E1E"/>
                  </a:solidFill>
                </a:rPr>
                <a:t> </a:t>
              </a:r>
              <a:r>
                <a:rPr lang="it-IT" b="1" dirty="0" err="1">
                  <a:solidFill>
                    <a:srgbClr val="211E1E"/>
                  </a:solidFill>
                </a:rPr>
                <a:t>regulation</a:t>
              </a:r>
              <a:r>
                <a:rPr lang="it-IT" b="1" dirty="0">
                  <a:solidFill>
                    <a:srgbClr val="211E1E"/>
                  </a:solidFill>
                </a:rPr>
                <a:t> </a:t>
              </a:r>
              <a:endParaRPr lang="it-IT" b="1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40B78B2-2B39-194B-BA7C-D21440668EB1}"/>
                </a:ext>
              </a:extLst>
            </p:cNvPr>
            <p:cNvSpPr/>
            <p:nvPr/>
          </p:nvSpPr>
          <p:spPr>
            <a:xfrm>
              <a:off x="7487478" y="6426650"/>
              <a:ext cx="412142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50" dirty="0" err="1">
                  <a:solidFill>
                    <a:srgbClr val="211E1E"/>
                  </a:solidFill>
                </a:rPr>
                <a:t>Translational</a:t>
              </a:r>
              <a:r>
                <a:rPr lang="it-IT" sz="1050" dirty="0">
                  <a:solidFill>
                    <a:srgbClr val="211E1E"/>
                  </a:solidFill>
                </a:rPr>
                <a:t> Journal of the American College of Sports Medicine 2024</a:t>
              </a:r>
              <a:endParaRPr lang="it-IT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323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78474CC-D071-C647-BF18-DB915A1C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9" y="399063"/>
            <a:ext cx="11385136" cy="150924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DFA3A3B-24C5-CB4F-A89F-7C54B6F24A5D}"/>
              </a:ext>
            </a:extLst>
          </p:cNvPr>
          <p:cNvSpPr/>
          <p:nvPr/>
        </p:nvSpPr>
        <p:spPr>
          <a:xfrm>
            <a:off x="169188" y="2231912"/>
            <a:ext cx="118653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</a:rPr>
              <a:t>What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is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already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known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about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this</a:t>
            </a:r>
            <a:r>
              <a:rPr lang="it-IT" sz="2400" b="1" dirty="0">
                <a:solidFill>
                  <a:srgbClr val="7030A0"/>
                </a:solidFill>
              </a:rPr>
              <a:t> </a:t>
            </a:r>
            <a:r>
              <a:rPr lang="it-IT" sz="2400" b="1" dirty="0" err="1">
                <a:solidFill>
                  <a:srgbClr val="7030A0"/>
                </a:solidFill>
              </a:rPr>
              <a:t>subject</a:t>
            </a:r>
            <a:r>
              <a:rPr lang="it-IT" sz="2400" b="1" dirty="0">
                <a:solidFill>
                  <a:srgbClr val="7030A0"/>
                </a:solidFill>
              </a:rPr>
              <a:t>? </a:t>
            </a:r>
            <a:endParaRPr lang="it-IT" sz="2400" b="1" dirty="0"/>
          </a:p>
          <a:p>
            <a:pPr algn="ctr"/>
            <a:endParaRPr lang="it-IT" sz="24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 err="1"/>
              <a:t>Improving</a:t>
            </a:r>
            <a:r>
              <a:rPr lang="it-IT" sz="2400" dirty="0"/>
              <a:t> </a:t>
            </a:r>
            <a:r>
              <a:rPr lang="it-IT" sz="2400" dirty="0" err="1"/>
              <a:t>health-related</a:t>
            </a:r>
            <a:r>
              <a:rPr lang="it-IT" sz="2400" dirty="0"/>
              <a:t> </a:t>
            </a:r>
            <a:r>
              <a:rPr lang="it-IT" sz="2400" dirty="0" err="1"/>
              <a:t>quality</a:t>
            </a:r>
            <a:r>
              <a:rPr lang="it-IT" sz="2400" dirty="0"/>
              <a:t> of life (</a:t>
            </a:r>
            <a:r>
              <a:rPr lang="it-IT" sz="2400" dirty="0" err="1"/>
              <a:t>HRQoL</a:t>
            </a:r>
            <a:r>
              <a:rPr lang="it-IT" sz="2400" dirty="0"/>
              <a:t>), a major goal of </a:t>
            </a:r>
            <a:r>
              <a:rPr lang="it-IT" sz="2400" dirty="0" err="1"/>
              <a:t>bariatric</a:t>
            </a:r>
            <a:r>
              <a:rPr lang="it-IT" sz="2400" dirty="0"/>
              <a:t> </a:t>
            </a:r>
          </a:p>
          <a:p>
            <a:pPr algn="ctr"/>
            <a:r>
              <a:rPr lang="it-IT" sz="2400" dirty="0" err="1"/>
              <a:t>surgery</a:t>
            </a:r>
            <a:r>
              <a:rPr lang="it-IT" sz="2400" dirty="0"/>
              <a:t>, </a:t>
            </a:r>
            <a:r>
              <a:rPr lang="it-IT" sz="2400" dirty="0" err="1"/>
              <a:t>may</a:t>
            </a:r>
            <a:r>
              <a:rPr lang="it-IT" sz="2400" dirty="0"/>
              <a:t> be </a:t>
            </a:r>
            <a:r>
              <a:rPr lang="it-IT" sz="2400" dirty="0" err="1"/>
              <a:t>undermined</a:t>
            </a:r>
            <a:r>
              <a:rPr lang="it-IT" sz="2400" dirty="0"/>
              <a:t> by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physical</a:t>
            </a:r>
            <a:r>
              <a:rPr lang="it-IT" sz="2400" dirty="0"/>
              <a:t> </a:t>
            </a:r>
            <a:r>
              <a:rPr lang="it-IT" sz="2400" dirty="0" err="1"/>
              <a:t>activity</a:t>
            </a:r>
            <a:r>
              <a:rPr lang="it-IT" sz="2400" dirty="0"/>
              <a:t> (PA). </a:t>
            </a:r>
          </a:p>
          <a:p>
            <a:pPr algn="ctr"/>
            <a:endParaRPr lang="it-IT" sz="24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 err="1"/>
              <a:t>Previous</a:t>
            </a:r>
            <a:r>
              <a:rPr lang="it-IT" sz="2400" dirty="0"/>
              <a:t> </a:t>
            </a:r>
            <a:r>
              <a:rPr lang="it-IT" sz="2400" dirty="0" err="1"/>
              <a:t>observational</a:t>
            </a:r>
            <a:r>
              <a:rPr lang="it-IT" sz="2400" dirty="0"/>
              <a:t> </a:t>
            </a:r>
            <a:r>
              <a:rPr lang="it-IT" sz="2400" dirty="0" err="1"/>
              <a:t>studies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shown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low</a:t>
            </a:r>
            <a:r>
              <a:rPr lang="it-IT" sz="2400" b="1" dirty="0">
                <a:solidFill>
                  <a:srgbClr val="FF0000"/>
                </a:solidFill>
              </a:rPr>
              <a:t> PA in </a:t>
            </a:r>
            <a:r>
              <a:rPr lang="it-IT" sz="2400" b="1" dirty="0" err="1">
                <a:solidFill>
                  <a:srgbClr val="FF0000"/>
                </a:solidFill>
              </a:rPr>
              <a:t>bariatric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surgery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patients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is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associated</a:t>
            </a:r>
            <a:r>
              <a:rPr lang="it-IT" sz="2400" b="1" dirty="0">
                <a:solidFill>
                  <a:srgbClr val="FF0000"/>
                </a:solidFill>
              </a:rPr>
              <a:t> with </a:t>
            </a:r>
            <a:r>
              <a:rPr lang="it-IT" sz="2400" b="1" dirty="0" err="1">
                <a:solidFill>
                  <a:srgbClr val="FF0000"/>
                </a:solidFill>
              </a:rPr>
              <a:t>worse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HRQoL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preoperatively</a:t>
            </a:r>
            <a:r>
              <a:rPr lang="it-IT" sz="2400" b="1" dirty="0">
                <a:solidFill>
                  <a:srgbClr val="FF0000"/>
                </a:solidFill>
              </a:rPr>
              <a:t> and </a:t>
            </a:r>
            <a:r>
              <a:rPr lang="it-IT" sz="2400" b="1" dirty="0" err="1">
                <a:solidFill>
                  <a:srgbClr val="FF0000"/>
                </a:solidFill>
              </a:rPr>
              <a:t>smaller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HRQoL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improvements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postoperatively</a:t>
            </a:r>
            <a:r>
              <a:rPr lang="it-IT" sz="24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379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A9D1D7-0A5B-0F43-A8B1-F0E1E1EC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36088"/>
            <a:ext cx="7805530" cy="471889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D5B122C-562E-DE45-8EAB-8E6ED4A165A1}"/>
              </a:ext>
            </a:extLst>
          </p:cNvPr>
          <p:cNvSpPr/>
          <p:nvPr/>
        </p:nvSpPr>
        <p:spPr>
          <a:xfrm>
            <a:off x="8640417" y="2202873"/>
            <a:ext cx="30265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Times" panose="02020603050405020304" pitchFamily="18" charset="0"/>
              </a:rPr>
              <a:t>Comparison</a:t>
            </a:r>
            <a:r>
              <a:rPr lang="it-IT" dirty="0">
                <a:latin typeface="Times" panose="02020603050405020304" pitchFamily="18" charset="0"/>
              </a:rPr>
              <a:t> of baseline to post-</a:t>
            </a:r>
            <a:r>
              <a:rPr lang="it-IT" dirty="0" err="1">
                <a:latin typeface="Times" panose="02020603050405020304" pitchFamily="18" charset="0"/>
              </a:rPr>
              <a:t>intervention</a:t>
            </a:r>
            <a:r>
              <a:rPr lang="it-IT" dirty="0">
                <a:latin typeface="Times" panose="02020603050405020304" pitchFamily="18" charset="0"/>
              </a:rPr>
              <a:t> </a:t>
            </a:r>
            <a:r>
              <a:rPr lang="it-IT" dirty="0" err="1">
                <a:latin typeface="Times" panose="02020603050405020304" pitchFamily="18" charset="0"/>
              </a:rPr>
              <a:t>changes</a:t>
            </a:r>
            <a:r>
              <a:rPr lang="it-IT" dirty="0">
                <a:latin typeface="Times" panose="02020603050405020304" pitchFamily="18" charset="0"/>
              </a:rPr>
              <a:t> in SF-36 </a:t>
            </a:r>
            <a:r>
              <a:rPr lang="it-IT" dirty="0" err="1">
                <a:latin typeface="Times" panose="02020603050405020304" pitchFamily="18" charset="0"/>
              </a:rPr>
              <a:t>scores</a:t>
            </a:r>
            <a:r>
              <a:rPr lang="it-IT" dirty="0">
                <a:latin typeface="Times" panose="02020603050405020304" pitchFamily="18" charset="0"/>
              </a:rPr>
              <a:t> </a:t>
            </a:r>
            <a:r>
              <a:rPr lang="it-IT" dirty="0" err="1">
                <a:latin typeface="Times" panose="02020603050405020304" pitchFamily="18" charset="0"/>
              </a:rPr>
              <a:t>between</a:t>
            </a:r>
            <a:r>
              <a:rPr lang="it-IT" dirty="0">
                <a:latin typeface="Times" panose="02020603050405020304" pitchFamily="18" charset="0"/>
              </a:rPr>
              <a:t> </a:t>
            </a:r>
            <a:r>
              <a:rPr lang="it-IT" dirty="0" err="1">
                <a:latin typeface="Times" panose="02020603050405020304" pitchFamily="18" charset="0"/>
              </a:rPr>
              <a:t>participants</a:t>
            </a:r>
            <a:r>
              <a:rPr lang="it-IT" dirty="0">
                <a:latin typeface="Times" panose="02020603050405020304" pitchFamily="18" charset="0"/>
              </a:rPr>
              <a:t> </a:t>
            </a:r>
            <a:r>
              <a:rPr lang="it-IT" dirty="0" err="1">
                <a:latin typeface="Times" panose="02020603050405020304" pitchFamily="18" charset="0"/>
              </a:rPr>
              <a:t>randomized</a:t>
            </a:r>
            <a:r>
              <a:rPr lang="it-IT" dirty="0">
                <a:latin typeface="Times" panose="02020603050405020304" pitchFamily="18" charset="0"/>
              </a:rPr>
              <a:t> to the </a:t>
            </a:r>
            <a:r>
              <a:rPr lang="it-IT" dirty="0" err="1">
                <a:latin typeface="Times" panose="02020603050405020304" pitchFamily="18" charset="0"/>
              </a:rPr>
              <a:t>Physical</a:t>
            </a:r>
            <a:r>
              <a:rPr lang="it-IT" dirty="0">
                <a:latin typeface="Times" panose="02020603050405020304" pitchFamily="18" charset="0"/>
              </a:rPr>
              <a:t> Activity </a:t>
            </a:r>
            <a:r>
              <a:rPr lang="it-IT" dirty="0" err="1">
                <a:latin typeface="Times" panose="02020603050405020304" pitchFamily="18" charset="0"/>
              </a:rPr>
              <a:t>Intervention</a:t>
            </a:r>
            <a:r>
              <a:rPr lang="it-IT" dirty="0">
                <a:latin typeface="Times" panose="02020603050405020304" pitchFamily="18" charset="0"/>
              </a:rPr>
              <a:t> (PAI) and Standard </a:t>
            </a:r>
            <a:r>
              <a:rPr lang="it-IT" dirty="0" err="1">
                <a:latin typeface="Times" panose="02020603050405020304" pitchFamily="18" charset="0"/>
              </a:rPr>
              <a:t>Pre-Surgical</a:t>
            </a:r>
            <a:r>
              <a:rPr lang="it-IT" dirty="0">
                <a:latin typeface="Times" panose="02020603050405020304" pitchFamily="18" charset="0"/>
              </a:rPr>
              <a:t> Care Control (SC) </a:t>
            </a:r>
            <a:r>
              <a:rPr lang="it-IT" dirty="0" err="1">
                <a:latin typeface="Times" panose="02020603050405020304" pitchFamily="18" charset="0"/>
              </a:rPr>
              <a:t>conditions</a:t>
            </a:r>
            <a:br>
              <a:rPr lang="it-IT" dirty="0">
                <a:latin typeface="Times" panose="02020603050405020304" pitchFamily="18" charset="0"/>
              </a:rPr>
            </a:b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117E2DA-D4FC-6F42-8AD4-DB19185D8076}"/>
              </a:ext>
            </a:extLst>
          </p:cNvPr>
          <p:cNvSpPr/>
          <p:nvPr/>
        </p:nvSpPr>
        <p:spPr>
          <a:xfrm>
            <a:off x="374072" y="5908785"/>
            <a:ext cx="10452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PF = </a:t>
            </a:r>
            <a:r>
              <a:rPr lang="it-IT" sz="1400" dirty="0" err="1"/>
              <a:t>Physical</a:t>
            </a:r>
            <a:r>
              <a:rPr lang="it-IT" sz="1400" dirty="0"/>
              <a:t> </a:t>
            </a:r>
            <a:r>
              <a:rPr lang="it-IT" sz="1400" dirty="0" err="1"/>
              <a:t>Function</a:t>
            </a:r>
            <a:r>
              <a:rPr lang="it-IT" sz="1400" dirty="0"/>
              <a:t>, RP = </a:t>
            </a:r>
            <a:r>
              <a:rPr lang="it-IT" sz="1400" dirty="0" err="1"/>
              <a:t>Role</a:t>
            </a:r>
            <a:r>
              <a:rPr lang="it-IT" sz="1400" dirty="0"/>
              <a:t>- </a:t>
            </a:r>
            <a:r>
              <a:rPr lang="it-IT" sz="1400" dirty="0" err="1"/>
              <a:t>physical</a:t>
            </a:r>
            <a:r>
              <a:rPr lang="it-IT" sz="1400" dirty="0"/>
              <a:t>, BP = </a:t>
            </a:r>
            <a:r>
              <a:rPr lang="it-IT" sz="1400" dirty="0" err="1"/>
              <a:t>Bodily</a:t>
            </a:r>
            <a:r>
              <a:rPr lang="it-IT" sz="1400" dirty="0"/>
              <a:t> </a:t>
            </a:r>
            <a:r>
              <a:rPr lang="it-IT" sz="1400" dirty="0" err="1"/>
              <a:t>Pain</a:t>
            </a:r>
            <a:r>
              <a:rPr lang="it-IT" sz="1400" dirty="0"/>
              <a:t>, GH = General </a:t>
            </a:r>
            <a:r>
              <a:rPr lang="it-IT" sz="1400" dirty="0" err="1"/>
              <a:t>Health</a:t>
            </a:r>
            <a:r>
              <a:rPr lang="it-IT" sz="1400" dirty="0"/>
              <a:t>, VT = </a:t>
            </a:r>
            <a:r>
              <a:rPr lang="it-IT" sz="1400" dirty="0" err="1"/>
              <a:t>Vitality</a:t>
            </a:r>
            <a:r>
              <a:rPr lang="it-IT" sz="1400" dirty="0"/>
              <a:t>, SF = Social </a:t>
            </a:r>
            <a:r>
              <a:rPr lang="it-IT" sz="1400" dirty="0" err="1"/>
              <a:t>Functioning</a:t>
            </a:r>
            <a:r>
              <a:rPr lang="it-IT" sz="1400" dirty="0"/>
              <a:t>, RE = </a:t>
            </a:r>
            <a:r>
              <a:rPr lang="it-IT" sz="1400" dirty="0" err="1"/>
              <a:t>Role-Emotional</a:t>
            </a:r>
            <a:r>
              <a:rPr lang="it-IT" sz="1400" dirty="0"/>
              <a:t>, MH = </a:t>
            </a:r>
            <a:r>
              <a:rPr lang="it-IT" sz="1400" dirty="0" err="1"/>
              <a:t>Mental</a:t>
            </a:r>
            <a:r>
              <a:rPr lang="it-IT" sz="1400" dirty="0"/>
              <a:t> </a:t>
            </a:r>
            <a:r>
              <a:rPr lang="it-IT" sz="1400" dirty="0" err="1"/>
              <a:t>Health</a:t>
            </a:r>
            <a:r>
              <a:rPr lang="it-IT" sz="1400" dirty="0"/>
              <a:t>, PCS = </a:t>
            </a:r>
            <a:r>
              <a:rPr lang="it-IT" sz="1400" dirty="0" err="1"/>
              <a:t>Physical</a:t>
            </a:r>
            <a:r>
              <a:rPr lang="it-IT" sz="1400" dirty="0"/>
              <a:t> Component </a:t>
            </a:r>
            <a:r>
              <a:rPr lang="it-IT" sz="1400" dirty="0" err="1"/>
              <a:t>Summary</a:t>
            </a:r>
            <a:r>
              <a:rPr lang="it-IT" sz="1400" dirty="0"/>
              <a:t>, MCS = </a:t>
            </a:r>
            <a:r>
              <a:rPr lang="it-IT" sz="1400" dirty="0" err="1"/>
              <a:t>Mental</a:t>
            </a:r>
            <a:r>
              <a:rPr lang="it-IT" sz="1400" dirty="0"/>
              <a:t> Component </a:t>
            </a:r>
            <a:r>
              <a:rPr lang="it-IT" sz="1400" dirty="0" err="1"/>
              <a:t>Summary</a:t>
            </a:r>
            <a:r>
              <a:rPr lang="it-IT" sz="1400" dirty="0"/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EE6C34-11CF-1A4F-87F9-22498BD445DF}"/>
              </a:ext>
            </a:extLst>
          </p:cNvPr>
          <p:cNvSpPr/>
          <p:nvPr/>
        </p:nvSpPr>
        <p:spPr>
          <a:xfrm>
            <a:off x="3049443" y="0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 i="1" dirty="0" err="1">
                <a:latin typeface="Times" panose="02020603050405020304" pitchFamily="18" charset="0"/>
              </a:rPr>
              <a:t>Obesity</a:t>
            </a:r>
            <a:r>
              <a:rPr lang="it-IT" sz="1100" i="1" dirty="0">
                <a:latin typeface="Times" panose="02020603050405020304" pitchFamily="18" charset="0"/>
              </a:rPr>
              <a:t> (Silver Spring)</a:t>
            </a:r>
            <a:r>
              <a:rPr lang="it-IT" sz="1100" dirty="0">
                <a:latin typeface="Times" panose="02020603050405020304" pitchFamily="18" charset="0"/>
              </a:rPr>
              <a:t>. 2015 March ; 23(3): 536–542. doi:10.1002/oby.20988. </a:t>
            </a:r>
            <a:endParaRPr lang="it-IT" dirty="0"/>
          </a:p>
          <a:p>
            <a:r>
              <a:rPr lang="it-IT" b="1" dirty="0" err="1">
                <a:latin typeface="Helvetica" pitchFamily="2" charset="0"/>
              </a:rPr>
              <a:t>Exercise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dirty="0" err="1">
                <a:latin typeface="Helvetica" pitchFamily="2" charset="0"/>
              </a:rPr>
              <a:t>improves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dirty="0" err="1">
                <a:latin typeface="Helvetica" pitchFamily="2" charset="0"/>
              </a:rPr>
              <a:t>quality</a:t>
            </a:r>
            <a:r>
              <a:rPr lang="it-IT" b="1" dirty="0">
                <a:latin typeface="Helvetica" pitchFamily="2" charset="0"/>
              </a:rPr>
              <a:t> of life in </a:t>
            </a:r>
            <a:r>
              <a:rPr lang="it-IT" b="1" dirty="0" err="1">
                <a:latin typeface="Helvetica" pitchFamily="2" charset="0"/>
              </a:rPr>
              <a:t>bariatric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dirty="0" err="1">
                <a:latin typeface="Helvetica" pitchFamily="2" charset="0"/>
              </a:rPr>
              <a:t>surgery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dirty="0" err="1">
                <a:latin typeface="Helvetica" pitchFamily="2" charset="0"/>
              </a:rPr>
              <a:t>candidates</a:t>
            </a:r>
            <a:r>
              <a:rPr lang="it-IT" b="1" dirty="0">
                <a:latin typeface="Helvetica" pitchFamily="2" charset="0"/>
              </a:rPr>
              <a:t>: </a:t>
            </a:r>
            <a:r>
              <a:rPr lang="it-IT" b="1" dirty="0" err="1">
                <a:latin typeface="Helvetica" pitchFamily="2" charset="0"/>
              </a:rPr>
              <a:t>Results</a:t>
            </a:r>
            <a:r>
              <a:rPr lang="it-IT" b="1" dirty="0">
                <a:latin typeface="Helvetica" pitchFamily="2" charset="0"/>
              </a:rPr>
              <a:t> from the </a:t>
            </a:r>
            <a:r>
              <a:rPr lang="it-IT" b="1" i="1" dirty="0">
                <a:latin typeface="Helvetica" pitchFamily="2" charset="0"/>
              </a:rPr>
              <a:t>Bari-Active </a:t>
            </a:r>
            <a:r>
              <a:rPr lang="it-IT" b="1" dirty="0">
                <a:latin typeface="Helvetica" pitchFamily="2" charset="0"/>
              </a:rPr>
              <a:t>trial </a:t>
            </a:r>
            <a:endParaRPr lang="it-IT" dirty="0"/>
          </a:p>
          <a:p>
            <a:r>
              <a:rPr lang="it-IT" sz="1100" b="1" dirty="0" err="1">
                <a:latin typeface="Helvetica" pitchFamily="2" charset="0"/>
              </a:rPr>
              <a:t>Dale</a:t>
            </a:r>
            <a:r>
              <a:rPr lang="it-IT" sz="1100" b="1" dirty="0">
                <a:latin typeface="Helvetica" pitchFamily="2" charset="0"/>
              </a:rPr>
              <a:t> S. Bond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580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A1D5352E-F5F3-C741-B10D-4BD7A2D83265}"/>
              </a:ext>
            </a:extLst>
          </p:cNvPr>
          <p:cNvGrpSpPr/>
          <p:nvPr/>
        </p:nvGrpSpPr>
        <p:grpSpPr>
          <a:xfrm>
            <a:off x="380999" y="251790"/>
            <a:ext cx="11479697" cy="6374297"/>
            <a:chOff x="380999" y="77616"/>
            <a:chExt cx="11573854" cy="673216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72D998DD-8EF4-BA43-BEB4-470564EE72F6}"/>
                </a:ext>
              </a:extLst>
            </p:cNvPr>
            <p:cNvSpPr/>
            <p:nvPr/>
          </p:nvSpPr>
          <p:spPr>
            <a:xfrm>
              <a:off x="968953" y="77616"/>
              <a:ext cx="104480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dirty="0" err="1"/>
                <a:t>Conceptual</a:t>
              </a:r>
              <a:r>
                <a:rPr lang="it-IT" sz="2400" dirty="0"/>
                <a:t> </a:t>
              </a:r>
              <a:r>
                <a:rPr lang="it-IT" sz="2400" dirty="0" err="1"/>
                <a:t>framework</a:t>
              </a:r>
              <a:r>
                <a:rPr lang="it-IT" sz="2400" dirty="0"/>
                <a:t> of </a:t>
              </a:r>
              <a:r>
                <a:rPr lang="it-IT" sz="2400" dirty="0" err="1"/>
                <a:t>perioperative</a:t>
              </a:r>
              <a:r>
                <a:rPr lang="it-IT" sz="2400" dirty="0"/>
                <a:t> </a:t>
              </a:r>
              <a:r>
                <a:rPr lang="it-IT" sz="2400" dirty="0" err="1"/>
                <a:t>exercise</a:t>
              </a:r>
              <a:r>
                <a:rPr lang="it-IT" sz="2400" dirty="0"/>
                <a:t> </a:t>
              </a:r>
              <a:r>
                <a:rPr lang="it-IT" sz="2400" dirty="0" err="1"/>
                <a:t>interventions</a:t>
              </a:r>
              <a:r>
                <a:rPr lang="it-IT" sz="2400" dirty="0"/>
                <a:t> in </a:t>
              </a:r>
              <a:r>
                <a:rPr lang="it-IT" sz="2400" dirty="0" err="1"/>
                <a:t>bariatric</a:t>
              </a:r>
              <a:r>
                <a:rPr lang="it-IT" sz="2400" dirty="0"/>
                <a:t> </a:t>
              </a:r>
              <a:r>
                <a:rPr lang="it-IT" sz="2400" dirty="0" err="1"/>
                <a:t>surgery</a:t>
              </a:r>
              <a:r>
                <a:rPr lang="it-IT" sz="2400" dirty="0"/>
                <a:t>. </a:t>
              </a: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8E25E8BD-FE83-D64D-9457-3878583DE4C5}"/>
                </a:ext>
              </a:extLst>
            </p:cNvPr>
            <p:cNvGrpSpPr/>
            <p:nvPr/>
          </p:nvGrpSpPr>
          <p:grpSpPr>
            <a:xfrm>
              <a:off x="1941443" y="2919722"/>
              <a:ext cx="8183504" cy="2630379"/>
              <a:chOff x="0" y="1069424"/>
              <a:chExt cx="10538777" cy="4294017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3042ADF0-7EFA-AE47-B2CB-6458D842E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069424"/>
                <a:ext cx="7700241" cy="4294017"/>
              </a:xfrm>
              <a:prstGeom prst="rect">
                <a:avLst/>
              </a:prstGeom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F1781712-C794-6048-BB93-DA9DDF559E2F}"/>
                  </a:ext>
                </a:extLst>
              </p:cNvPr>
              <p:cNvSpPr/>
              <p:nvPr/>
            </p:nvSpPr>
            <p:spPr>
              <a:xfrm>
                <a:off x="6973377" y="3764618"/>
                <a:ext cx="356540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800" dirty="0" err="1">
                    <a:latin typeface="AdvTT96740c24"/>
                  </a:rPr>
                  <a:t>Purple</a:t>
                </a:r>
                <a:r>
                  <a:rPr lang="it-IT" sz="800" dirty="0">
                    <a:latin typeface="AdvTT96740c24"/>
                  </a:rPr>
                  <a:t> line: </a:t>
                </a:r>
                <a:r>
                  <a:rPr lang="it-IT" sz="800" dirty="0" err="1">
                    <a:latin typeface="AdvTT96740c24"/>
                  </a:rPr>
                  <a:t>patients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who</a:t>
                </a:r>
                <a:r>
                  <a:rPr lang="it-IT" sz="800" dirty="0">
                    <a:latin typeface="AdvTT96740c24"/>
                  </a:rPr>
                  <a:t> do </a:t>
                </a:r>
                <a:r>
                  <a:rPr lang="it-IT" sz="800" dirty="0" err="1">
                    <a:latin typeface="AdvTT96740c24"/>
                  </a:rPr>
                  <a:t>not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receive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any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perioperative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exercise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intervention</a:t>
                </a:r>
                <a:r>
                  <a:rPr lang="it-IT" sz="800" dirty="0">
                    <a:latin typeface="AdvTT96740c24"/>
                  </a:rPr>
                  <a:t>. </a:t>
                </a:r>
                <a:endParaRPr lang="it-IT" dirty="0"/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F5F75231-4589-234A-A90C-2A960CCD18F4}"/>
                  </a:ext>
                </a:extLst>
              </p:cNvPr>
              <p:cNvSpPr/>
              <p:nvPr/>
            </p:nvSpPr>
            <p:spPr>
              <a:xfrm>
                <a:off x="6825323" y="3108710"/>
                <a:ext cx="311335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800" dirty="0">
                    <a:latin typeface="AdvTT96740c24"/>
                  </a:rPr>
                  <a:t>Orange line: </a:t>
                </a:r>
                <a:r>
                  <a:rPr lang="it-IT" sz="800" dirty="0" err="1">
                    <a:latin typeface="AdvTT96740c24"/>
                  </a:rPr>
                  <a:t>patients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who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only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receive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preoperative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exercise</a:t>
                </a:r>
                <a:r>
                  <a:rPr lang="it-IT" sz="800" dirty="0">
                    <a:latin typeface="AdvTT96740c24"/>
                  </a:rPr>
                  <a:t> training. </a:t>
                </a:r>
                <a:endParaRPr lang="it-IT" dirty="0"/>
              </a:p>
            </p:txBody>
          </p:sp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1F462E84-0517-E344-B0EC-A5165C603024}"/>
                  </a:ext>
                </a:extLst>
              </p:cNvPr>
              <p:cNvSpPr/>
              <p:nvPr/>
            </p:nvSpPr>
            <p:spPr>
              <a:xfrm>
                <a:off x="6825323" y="2442895"/>
                <a:ext cx="357822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800" dirty="0">
                    <a:latin typeface="AdvTT96740c24"/>
                  </a:rPr>
                  <a:t>Blue line: </a:t>
                </a:r>
                <a:r>
                  <a:rPr lang="it-IT" sz="800" dirty="0" err="1">
                    <a:latin typeface="AdvTT96740c24"/>
                  </a:rPr>
                  <a:t>patients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who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receive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preoperative</a:t>
                </a:r>
                <a:r>
                  <a:rPr lang="it-IT" sz="800" dirty="0">
                    <a:latin typeface="AdvTT96740c24"/>
                  </a:rPr>
                  <a:t> and </a:t>
                </a:r>
                <a:r>
                  <a:rPr lang="it-IT" sz="800" dirty="0" err="1">
                    <a:latin typeface="AdvTT96740c24"/>
                  </a:rPr>
                  <a:t>postoperative</a:t>
                </a:r>
                <a:r>
                  <a:rPr lang="it-IT" sz="800" dirty="0">
                    <a:latin typeface="AdvTT96740c24"/>
                  </a:rPr>
                  <a:t> </a:t>
                </a:r>
                <a:r>
                  <a:rPr lang="it-IT" sz="800" dirty="0" err="1">
                    <a:latin typeface="AdvTT96740c24"/>
                  </a:rPr>
                  <a:t>exercise</a:t>
                </a:r>
                <a:r>
                  <a:rPr lang="it-IT" sz="800" dirty="0">
                    <a:latin typeface="AdvTT96740c24"/>
                  </a:rPr>
                  <a:t> training. </a:t>
                </a:r>
                <a:endParaRPr lang="it-IT" dirty="0"/>
              </a:p>
            </p:txBody>
          </p:sp>
        </p:grp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8F5A52B-F723-974F-B549-51075D9CEC04}"/>
                </a:ext>
              </a:extLst>
            </p:cNvPr>
            <p:cNvSpPr/>
            <p:nvPr/>
          </p:nvSpPr>
          <p:spPr>
            <a:xfrm>
              <a:off x="637308" y="5427901"/>
              <a:ext cx="11111345" cy="1267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err="1"/>
                <a:t>We</a:t>
              </a:r>
              <a:r>
                <a:rPr lang="it-IT" dirty="0"/>
                <a:t> can state </a:t>
              </a:r>
              <a:r>
                <a:rPr lang="it-IT" dirty="0" err="1"/>
                <a:t>that</a:t>
              </a:r>
              <a:r>
                <a:rPr lang="it-IT" dirty="0"/>
                <a:t> </a:t>
              </a:r>
              <a:r>
                <a:rPr lang="it-IT" b="1" dirty="0" err="1"/>
                <a:t>perioperative</a:t>
              </a:r>
              <a:r>
                <a:rPr lang="it-IT" b="1" dirty="0"/>
                <a:t> </a:t>
              </a:r>
              <a:r>
                <a:rPr lang="it-IT" b="1" dirty="0" err="1"/>
                <a:t>exercise</a:t>
              </a:r>
              <a:r>
                <a:rPr lang="it-IT" b="1" dirty="0"/>
                <a:t> </a:t>
              </a:r>
              <a:r>
                <a:rPr lang="it-IT" b="1" dirty="0" err="1"/>
                <a:t>programs</a:t>
              </a:r>
              <a:r>
                <a:rPr lang="it-IT" b="1" dirty="0"/>
                <a:t> </a:t>
              </a:r>
              <a:r>
                <a:rPr lang="it-IT" dirty="0"/>
                <a:t>in </a:t>
              </a:r>
              <a:r>
                <a:rPr lang="it-IT" dirty="0" err="1"/>
                <a:t>bariatric</a:t>
              </a:r>
              <a:r>
                <a:rPr lang="it-IT" dirty="0"/>
                <a:t> </a:t>
              </a:r>
              <a:r>
                <a:rPr lang="it-IT" dirty="0" err="1"/>
                <a:t>surgery</a:t>
              </a:r>
              <a:r>
                <a:rPr lang="it-IT" dirty="0"/>
                <a:t> </a:t>
              </a:r>
              <a:r>
                <a:rPr lang="it-IT" dirty="0" err="1"/>
                <a:t>might</a:t>
              </a:r>
              <a:r>
                <a:rPr lang="it-IT" dirty="0"/>
                <a:t> </a:t>
              </a:r>
              <a:r>
                <a:rPr lang="it-IT" dirty="0" err="1"/>
                <a:t>have</a:t>
              </a:r>
              <a:r>
                <a:rPr lang="it-IT" dirty="0"/>
                <a:t> </a:t>
              </a:r>
              <a:r>
                <a:rPr lang="it-IT" dirty="0" err="1"/>
                <a:t>beneficial</a:t>
              </a:r>
              <a:r>
                <a:rPr lang="it-IT" dirty="0"/>
                <a:t> </a:t>
              </a:r>
              <a:r>
                <a:rPr lang="it-IT" dirty="0" err="1"/>
                <a:t>effects</a:t>
              </a:r>
              <a:r>
                <a:rPr lang="it-IT" dirty="0"/>
                <a:t> on </a:t>
              </a:r>
              <a:r>
                <a:rPr lang="it-IT" dirty="0" err="1"/>
                <a:t>weight</a:t>
              </a:r>
              <a:r>
                <a:rPr lang="it-IT" dirty="0"/>
                <a:t> </a:t>
              </a:r>
              <a:r>
                <a:rPr lang="it-IT" dirty="0" err="1"/>
                <a:t>loss</a:t>
              </a:r>
              <a:r>
                <a:rPr lang="it-IT" dirty="0"/>
                <a:t> </a:t>
              </a:r>
              <a:r>
                <a:rPr lang="it-IT" dirty="0" err="1"/>
                <a:t>parameters</a:t>
              </a:r>
              <a:r>
                <a:rPr lang="it-IT" dirty="0"/>
                <a:t>, </a:t>
              </a:r>
              <a:r>
                <a:rPr lang="it-IT" dirty="0" err="1"/>
                <a:t>physical</a:t>
              </a:r>
              <a:r>
                <a:rPr lang="it-IT" dirty="0"/>
                <a:t> </a:t>
              </a:r>
              <a:r>
                <a:rPr lang="it-IT" dirty="0" err="1"/>
                <a:t>activity</a:t>
              </a:r>
              <a:r>
                <a:rPr lang="it-IT" dirty="0"/>
                <a:t> </a:t>
              </a:r>
              <a:r>
                <a:rPr lang="it-IT" dirty="0" err="1"/>
                <a:t>measurements</a:t>
              </a:r>
              <a:r>
                <a:rPr lang="it-IT" dirty="0"/>
                <a:t> and </a:t>
              </a:r>
              <a:r>
                <a:rPr lang="it-IT" dirty="0" err="1"/>
                <a:t>risk</a:t>
              </a:r>
              <a:r>
                <a:rPr lang="it-IT" dirty="0"/>
                <a:t> </a:t>
              </a:r>
              <a:r>
                <a:rPr lang="it-IT" dirty="0" err="1"/>
                <a:t>factors</a:t>
              </a:r>
              <a:r>
                <a:rPr lang="it-IT" dirty="0"/>
                <a:t> for </a:t>
              </a:r>
              <a:r>
                <a:rPr lang="it-IT" dirty="0" err="1"/>
                <a:t>cardiovascular</a:t>
              </a:r>
              <a:r>
                <a:rPr lang="it-IT" dirty="0"/>
                <a:t> </a:t>
              </a:r>
              <a:r>
                <a:rPr lang="it-IT" dirty="0" err="1"/>
                <a:t>diseases</a:t>
              </a:r>
              <a:r>
                <a:rPr lang="it-IT" dirty="0"/>
                <a:t>. </a:t>
              </a:r>
              <a:r>
                <a:rPr lang="it-IT" dirty="0" err="1"/>
                <a:t>However</a:t>
              </a:r>
              <a:r>
                <a:rPr lang="it-IT" dirty="0"/>
                <a:t>, the </a:t>
              </a:r>
              <a:r>
                <a:rPr lang="it-IT" dirty="0" err="1"/>
                <a:t>heterogeneity</a:t>
              </a:r>
              <a:r>
                <a:rPr lang="it-IT" dirty="0"/>
                <a:t> of </a:t>
              </a:r>
              <a:r>
                <a:rPr lang="it-IT" dirty="0" err="1"/>
                <a:t>exercise</a:t>
              </a:r>
              <a:r>
                <a:rPr lang="it-IT" dirty="0"/>
                <a:t> </a:t>
              </a:r>
              <a:r>
                <a:rPr lang="it-IT" dirty="0" err="1"/>
                <a:t>programs</a:t>
              </a:r>
              <a:r>
                <a:rPr lang="it-IT" dirty="0"/>
                <a:t> </a:t>
              </a:r>
              <a:r>
                <a:rPr lang="it-IT" dirty="0" err="1"/>
                <a:t>makes</a:t>
              </a:r>
              <a:r>
                <a:rPr lang="it-IT" dirty="0"/>
                <a:t> </a:t>
              </a:r>
              <a:r>
                <a:rPr lang="it-IT" dirty="0" err="1"/>
                <a:t>comparisons</a:t>
              </a:r>
              <a:r>
                <a:rPr lang="it-IT" dirty="0"/>
                <a:t> </a:t>
              </a:r>
              <a:r>
                <a:rPr lang="it-IT" dirty="0" err="1"/>
                <a:t>difficult</a:t>
              </a:r>
              <a:r>
                <a:rPr lang="it-IT" dirty="0"/>
                <a:t> and </a:t>
              </a:r>
              <a:r>
                <a:rPr lang="it-IT" dirty="0" err="1"/>
                <a:t>according</a:t>
              </a:r>
              <a:r>
                <a:rPr lang="it-IT" dirty="0"/>
                <a:t> to </a:t>
              </a:r>
              <a:r>
                <a:rPr lang="it-IT" dirty="0" err="1"/>
                <a:t>several</a:t>
              </a:r>
              <a:r>
                <a:rPr lang="it-IT" dirty="0"/>
                <a:t> </a:t>
              </a:r>
              <a:r>
                <a:rPr lang="it-IT" dirty="0" err="1"/>
                <a:t>studies</a:t>
              </a:r>
              <a:r>
                <a:rPr lang="it-IT" dirty="0"/>
                <a:t> </a:t>
              </a:r>
              <a:r>
                <a:rPr lang="it-IT" dirty="0" err="1"/>
                <a:t>reviewed</a:t>
              </a:r>
              <a:r>
                <a:rPr lang="it-IT" dirty="0"/>
                <a:t> in </a:t>
              </a:r>
              <a:r>
                <a:rPr lang="it-IT" dirty="0" err="1"/>
                <a:t>this</a:t>
              </a:r>
              <a:r>
                <a:rPr lang="it-IT" dirty="0"/>
                <a:t> </a:t>
              </a:r>
              <a:r>
                <a:rPr lang="it-IT" dirty="0" err="1"/>
                <a:t>paper</a:t>
              </a:r>
              <a:r>
                <a:rPr lang="it-IT" dirty="0"/>
                <a:t> </a:t>
              </a:r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is</a:t>
              </a:r>
              <a:r>
                <a:rPr lang="it-IT" dirty="0"/>
                <a:t> </a:t>
              </a:r>
              <a:r>
                <a:rPr lang="it-IT" dirty="0" err="1"/>
                <a:t>not</a:t>
              </a:r>
              <a:r>
                <a:rPr lang="it-IT" dirty="0"/>
                <a:t> </a:t>
              </a:r>
              <a:r>
                <a:rPr lang="it-IT" dirty="0" err="1"/>
                <a:t>evident</a:t>
              </a:r>
              <a:r>
                <a:rPr lang="it-IT" dirty="0"/>
                <a:t> </a:t>
              </a:r>
              <a:r>
                <a:rPr lang="it-IT" dirty="0" err="1"/>
                <a:t>as</a:t>
              </a:r>
              <a:r>
                <a:rPr lang="it-IT" dirty="0"/>
                <a:t> to </a:t>
              </a:r>
              <a:r>
                <a:rPr lang="it-IT" dirty="0" err="1"/>
                <a:t>what</a:t>
              </a:r>
              <a:r>
                <a:rPr lang="it-IT" dirty="0"/>
                <a:t> the </a:t>
              </a:r>
              <a:r>
                <a:rPr lang="it-IT" dirty="0" err="1"/>
                <a:t>optimal</a:t>
              </a:r>
              <a:r>
                <a:rPr lang="it-IT" dirty="0"/>
                <a:t> </a:t>
              </a:r>
              <a:r>
                <a:rPr lang="it-IT" dirty="0" err="1"/>
                <a:t>exercise</a:t>
              </a:r>
              <a:r>
                <a:rPr lang="it-IT" dirty="0"/>
                <a:t> </a:t>
              </a:r>
              <a:r>
                <a:rPr lang="it-IT" dirty="0" err="1"/>
                <a:t>programs</a:t>
              </a:r>
              <a:r>
                <a:rPr lang="it-IT" dirty="0"/>
                <a:t> </a:t>
              </a:r>
              <a:r>
                <a:rPr lang="it-IT" dirty="0" err="1"/>
                <a:t>should</a:t>
              </a:r>
              <a:r>
                <a:rPr lang="it-IT" dirty="0"/>
                <a:t> be and </a:t>
              </a:r>
              <a:r>
                <a:rPr lang="it-IT" dirty="0" err="1"/>
                <a:t>what</a:t>
              </a:r>
              <a:r>
                <a:rPr lang="it-IT" dirty="0"/>
                <a:t> the timing </a:t>
              </a:r>
              <a:r>
                <a:rPr lang="it-IT" dirty="0" err="1"/>
                <a:t>should</a:t>
              </a:r>
              <a:r>
                <a:rPr lang="it-IT" dirty="0"/>
                <a:t> be </a:t>
              </a:r>
              <a:r>
                <a:rPr lang="it-IT" dirty="0" err="1"/>
                <a:t>around</a:t>
              </a:r>
              <a:r>
                <a:rPr lang="it-IT" dirty="0"/>
                <a:t> </a:t>
              </a:r>
              <a:r>
                <a:rPr lang="it-IT" dirty="0" err="1"/>
                <a:t>bariatric</a:t>
              </a:r>
              <a:r>
                <a:rPr lang="it-IT" dirty="0"/>
                <a:t> </a:t>
              </a:r>
              <a:r>
                <a:rPr lang="it-IT" dirty="0" err="1"/>
                <a:t>surgery</a:t>
              </a:r>
              <a:r>
                <a:rPr lang="it-IT" dirty="0"/>
                <a:t>. 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234EDB6-A258-7C40-80F7-B6352A688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8353" y="6670079"/>
              <a:ext cx="3670300" cy="139700"/>
            </a:xfrm>
            <a:prstGeom prst="rect">
              <a:avLst/>
            </a:prstGeom>
          </p:spPr>
        </p:pic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4DC066EF-691D-7D45-8FF8-E7585428FB15}"/>
                </a:ext>
              </a:extLst>
            </p:cNvPr>
            <p:cNvGrpSpPr/>
            <p:nvPr/>
          </p:nvGrpSpPr>
          <p:grpSpPr>
            <a:xfrm>
              <a:off x="380999" y="851729"/>
              <a:ext cx="3992217" cy="2297109"/>
              <a:chOff x="380999" y="851729"/>
              <a:chExt cx="3992217" cy="2297109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4555049E-CA53-074C-8A19-8972E945B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0999" y="851729"/>
                <a:ext cx="3992217" cy="2297109"/>
              </a:xfrm>
              <a:prstGeom prst="rect">
                <a:avLst/>
              </a:prstGeom>
            </p:spPr>
          </p:pic>
          <p:sp>
            <p:nvSpPr>
              <p:cNvPr id="2" name="Cornice 1">
                <a:extLst>
                  <a:ext uri="{FF2B5EF4-FFF2-40B4-BE49-F238E27FC236}">
                    <a16:creationId xmlns:a16="http://schemas.microsoft.com/office/drawing/2014/main" id="{5A3BA96F-4588-4947-804D-FAA5346600E2}"/>
                  </a:ext>
                </a:extLst>
              </p:cNvPr>
              <p:cNvSpPr/>
              <p:nvPr/>
            </p:nvSpPr>
            <p:spPr>
              <a:xfrm>
                <a:off x="530087" y="2650435"/>
                <a:ext cx="3843129" cy="498403"/>
              </a:xfrm>
              <a:prstGeom prst="fram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AC6699D-509B-F940-8E4C-06B5FA870460}"/>
                </a:ext>
              </a:extLst>
            </p:cNvPr>
            <p:cNvGrpSpPr/>
            <p:nvPr/>
          </p:nvGrpSpPr>
          <p:grpSpPr>
            <a:xfrm>
              <a:off x="5181601" y="747437"/>
              <a:ext cx="6773252" cy="2425833"/>
              <a:chOff x="5181601" y="747437"/>
              <a:chExt cx="6773252" cy="2425833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68A218FB-65D9-FA4F-AC04-4A13EB340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1601" y="747437"/>
                <a:ext cx="6773252" cy="2425833"/>
              </a:xfrm>
              <a:prstGeom prst="rect">
                <a:avLst/>
              </a:prstGeom>
            </p:spPr>
          </p:pic>
          <p:sp>
            <p:nvSpPr>
              <p:cNvPr id="15" name="Cornice 14">
                <a:extLst>
                  <a:ext uri="{FF2B5EF4-FFF2-40B4-BE49-F238E27FC236}">
                    <a16:creationId xmlns:a16="http://schemas.microsoft.com/office/drawing/2014/main" id="{2623B26D-7341-274F-BCE0-CA534C3CC577}"/>
                  </a:ext>
                </a:extLst>
              </p:cNvPr>
              <p:cNvSpPr/>
              <p:nvPr/>
            </p:nvSpPr>
            <p:spPr>
              <a:xfrm>
                <a:off x="7894282" y="917990"/>
                <a:ext cx="1223214" cy="1798706"/>
              </a:xfrm>
              <a:prstGeom prst="frame">
                <a:avLst>
                  <a:gd name="adj1" fmla="val 4859"/>
                </a:avLst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ornice 15">
                <a:extLst>
                  <a:ext uri="{FF2B5EF4-FFF2-40B4-BE49-F238E27FC236}">
                    <a16:creationId xmlns:a16="http://schemas.microsoft.com/office/drawing/2014/main" id="{345759E6-0DA7-EF4A-9FD1-AF4871E9F17A}"/>
                  </a:ext>
                </a:extLst>
              </p:cNvPr>
              <p:cNvSpPr/>
              <p:nvPr/>
            </p:nvSpPr>
            <p:spPr>
              <a:xfrm>
                <a:off x="9681450" y="917990"/>
                <a:ext cx="2161980" cy="1798706"/>
              </a:xfrm>
              <a:prstGeom prst="frame">
                <a:avLst>
                  <a:gd name="adj1" fmla="val 4122"/>
                </a:avLst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302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F8E360-4566-8C48-9654-E077D08E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61" y="155929"/>
            <a:ext cx="9899373" cy="65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111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1012</Words>
  <Application>Microsoft Office PowerPoint</Application>
  <PresentationFormat>Widescreen</PresentationFormat>
  <Paragraphs>76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Monica Nannipieri</dc:creator>
  <cp:lastModifiedBy>Monica Nannipieri</cp:lastModifiedBy>
  <cp:revision>38</cp:revision>
  <dcterms:created xsi:type="dcterms:W3CDTF">2026-04-09T12:26:36Z</dcterms:created>
  <dcterms:modified xsi:type="dcterms:W3CDTF">2026-05-26T15:12:49Z</dcterms:modified>
</cp:coreProperties>
</file>